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12"/>
  </p:notesMasterIdLst>
  <p:sldIdLst>
    <p:sldId id="259" r:id="rId2"/>
    <p:sldId id="286" r:id="rId3"/>
    <p:sldId id="302" r:id="rId4"/>
    <p:sldId id="303" r:id="rId5"/>
    <p:sldId id="304" r:id="rId6"/>
    <p:sldId id="305" r:id="rId7"/>
    <p:sldId id="306" r:id="rId8"/>
    <p:sldId id="307" r:id="rId9"/>
    <p:sldId id="308" r:id="rId10"/>
    <p:sldId id="30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CC830E"/>
    <a:srgbClr val="5E0402"/>
    <a:srgbClr val="830402"/>
    <a:srgbClr val="0A7536"/>
    <a:srgbClr val="FF75BA"/>
    <a:srgbClr val="FF3399"/>
    <a:srgbClr val="B54C2D"/>
    <a:srgbClr val="FF7C8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325B3D-E44A-4088-96EF-1A1C1B90452E}" v="964" dt="2024-01-28T16:40:25.6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67" autoAdjust="0"/>
    <p:restoredTop sz="64215" autoAdjust="0"/>
  </p:normalViewPr>
  <p:slideViewPr>
    <p:cSldViewPr snapToGrid="0">
      <p:cViewPr varScale="1">
        <p:scale>
          <a:sx n="77" d="100"/>
          <a:sy n="77" d="100"/>
        </p:scale>
        <p:origin x="581" y="43"/>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Rough (Staff)" userId="203e01cb-5ffb-485d-aea4-69a20e72f9fb" providerId="ADAL" clId="{CA325B3D-E44A-4088-96EF-1A1C1B90452E}"/>
    <pc:docChg chg="undo custSel addSld delSld modSld sldOrd">
      <pc:chgData name="Daniel Rough (Staff)" userId="203e01cb-5ffb-485d-aea4-69a20e72f9fb" providerId="ADAL" clId="{CA325B3D-E44A-4088-96EF-1A1C1B90452E}" dt="2024-01-28T16:40:54.295" v="10649" actId="1076"/>
      <pc:docMkLst>
        <pc:docMk/>
      </pc:docMkLst>
      <pc:sldChg chg="modSp mod modNotesTx">
        <pc:chgData name="Daniel Rough (Staff)" userId="203e01cb-5ffb-485d-aea4-69a20e72f9fb" providerId="ADAL" clId="{CA325B3D-E44A-4088-96EF-1A1C1B90452E}" dt="2024-01-28T16:35:48.881" v="10635" actId="20577"/>
        <pc:sldMkLst>
          <pc:docMk/>
          <pc:sldMk cId="633738316" sldId="259"/>
        </pc:sldMkLst>
        <pc:spChg chg="mod">
          <ac:chgData name="Daniel Rough (Staff)" userId="203e01cb-5ffb-485d-aea4-69a20e72f9fb" providerId="ADAL" clId="{CA325B3D-E44A-4088-96EF-1A1C1B90452E}" dt="2024-01-27T17:29:52.808" v="71" actId="20577"/>
          <ac:spMkLst>
            <pc:docMk/>
            <pc:sldMk cId="633738316" sldId="259"/>
            <ac:spMk id="2" creationId="{0D1F047C-C727-42A7-85C5-68C5AA1B1A93}"/>
          </ac:spMkLst>
        </pc:spChg>
      </pc:sldChg>
      <pc:sldChg chg="addSp delSp modSp mod delAnim modAnim modNotesTx">
        <pc:chgData name="Daniel Rough (Staff)" userId="203e01cb-5ffb-485d-aea4-69a20e72f9fb" providerId="ADAL" clId="{CA325B3D-E44A-4088-96EF-1A1C1B90452E}" dt="2024-01-28T16:39:36.832" v="10636"/>
        <pc:sldMkLst>
          <pc:docMk/>
          <pc:sldMk cId="989894691" sldId="286"/>
        </pc:sldMkLst>
        <pc:spChg chg="mod">
          <ac:chgData name="Daniel Rough (Staff)" userId="203e01cb-5ffb-485d-aea4-69a20e72f9fb" providerId="ADAL" clId="{CA325B3D-E44A-4088-96EF-1A1C1B90452E}" dt="2024-01-27T17:38:11.087" v="285" actId="1076"/>
          <ac:spMkLst>
            <pc:docMk/>
            <pc:sldMk cId="989894691" sldId="286"/>
            <ac:spMk id="3" creationId="{DD844973-E68C-A44C-099C-6DEC00796D56}"/>
          </ac:spMkLst>
        </pc:spChg>
        <pc:spChg chg="add mod">
          <ac:chgData name="Daniel Rough (Staff)" userId="203e01cb-5ffb-485d-aea4-69a20e72f9fb" providerId="ADAL" clId="{CA325B3D-E44A-4088-96EF-1A1C1B90452E}" dt="2024-01-27T17:38:13.902" v="286" actId="1076"/>
          <ac:spMkLst>
            <pc:docMk/>
            <pc:sldMk cId="989894691" sldId="286"/>
            <ac:spMk id="4" creationId="{18B3F363-3C77-6268-7260-2BADD80040E3}"/>
          </ac:spMkLst>
        </pc:spChg>
        <pc:spChg chg="mod">
          <ac:chgData name="Daniel Rough (Staff)" userId="203e01cb-5ffb-485d-aea4-69a20e72f9fb" providerId="ADAL" clId="{CA325B3D-E44A-4088-96EF-1A1C1B90452E}" dt="2024-01-27T17:42:12.655" v="509" actId="20577"/>
          <ac:spMkLst>
            <pc:docMk/>
            <pc:sldMk cId="989894691" sldId="286"/>
            <ac:spMk id="5" creationId="{EA9C55F8-59E9-79DA-FA8B-F6F04C6E8F9A}"/>
          </ac:spMkLst>
        </pc:spChg>
        <pc:spChg chg="add mod">
          <ac:chgData name="Daniel Rough (Staff)" userId="203e01cb-5ffb-485d-aea4-69a20e72f9fb" providerId="ADAL" clId="{CA325B3D-E44A-4088-96EF-1A1C1B90452E}" dt="2024-01-27T17:35:14.659" v="141" actId="20577"/>
          <ac:spMkLst>
            <pc:docMk/>
            <pc:sldMk cId="989894691" sldId="286"/>
            <ac:spMk id="6" creationId="{9C82751E-EBDE-217C-430C-10D512786CE4}"/>
          </ac:spMkLst>
        </pc:spChg>
        <pc:spChg chg="add mod">
          <ac:chgData name="Daniel Rough (Staff)" userId="203e01cb-5ffb-485d-aea4-69a20e72f9fb" providerId="ADAL" clId="{CA325B3D-E44A-4088-96EF-1A1C1B90452E}" dt="2024-01-27T17:38:48.369" v="362" actId="20577"/>
          <ac:spMkLst>
            <pc:docMk/>
            <pc:sldMk cId="989894691" sldId="286"/>
            <ac:spMk id="7" creationId="{6688E1D6-DA0E-EE63-BE48-11106702F997}"/>
          </ac:spMkLst>
        </pc:spChg>
        <pc:spChg chg="add mod">
          <ac:chgData name="Daniel Rough (Staff)" userId="203e01cb-5ffb-485d-aea4-69a20e72f9fb" providerId="ADAL" clId="{CA325B3D-E44A-4088-96EF-1A1C1B90452E}" dt="2024-01-27T17:39:22.458" v="394" actId="115"/>
          <ac:spMkLst>
            <pc:docMk/>
            <pc:sldMk cId="989894691" sldId="286"/>
            <ac:spMk id="8" creationId="{8131F34E-C549-689C-18D4-69D3A199EDB6}"/>
          </ac:spMkLst>
        </pc:spChg>
        <pc:spChg chg="add mod">
          <ac:chgData name="Daniel Rough (Staff)" userId="203e01cb-5ffb-485d-aea4-69a20e72f9fb" providerId="ADAL" clId="{CA325B3D-E44A-4088-96EF-1A1C1B90452E}" dt="2024-01-27T17:39:16.956" v="392" actId="115"/>
          <ac:spMkLst>
            <pc:docMk/>
            <pc:sldMk cId="989894691" sldId="286"/>
            <ac:spMk id="9" creationId="{697ECC67-725B-2869-3A7C-5CF0CE786396}"/>
          </ac:spMkLst>
        </pc:spChg>
        <pc:spChg chg="add del mod">
          <ac:chgData name="Daniel Rough (Staff)" userId="203e01cb-5ffb-485d-aea4-69a20e72f9fb" providerId="ADAL" clId="{CA325B3D-E44A-4088-96EF-1A1C1B90452E}" dt="2024-01-27T17:48:23.182" v="697" actId="478"/>
          <ac:spMkLst>
            <pc:docMk/>
            <pc:sldMk cId="989894691" sldId="286"/>
            <ac:spMk id="10" creationId="{3288E533-8BEC-49FA-D0B0-4F293E62B680}"/>
          </ac:spMkLst>
        </pc:spChg>
        <pc:spChg chg="add del mod">
          <ac:chgData name="Daniel Rough (Staff)" userId="203e01cb-5ffb-485d-aea4-69a20e72f9fb" providerId="ADAL" clId="{CA325B3D-E44A-4088-96EF-1A1C1B90452E}" dt="2024-01-27T17:48:23.182" v="697" actId="478"/>
          <ac:spMkLst>
            <pc:docMk/>
            <pc:sldMk cId="989894691" sldId="286"/>
            <ac:spMk id="11" creationId="{B980D9FE-B62D-A248-D260-337C3C78A980}"/>
          </ac:spMkLst>
        </pc:spChg>
        <pc:spChg chg="del mod">
          <ac:chgData name="Daniel Rough (Staff)" userId="203e01cb-5ffb-485d-aea4-69a20e72f9fb" providerId="ADAL" clId="{CA325B3D-E44A-4088-96EF-1A1C1B90452E}" dt="2024-01-27T17:48:23.182" v="697" actId="478"/>
          <ac:spMkLst>
            <pc:docMk/>
            <pc:sldMk cId="989894691" sldId="286"/>
            <ac:spMk id="22" creationId="{62B93F08-C746-CE54-BBD1-99AA3DDBF24D}"/>
          </ac:spMkLst>
        </pc:spChg>
        <pc:spChg chg="mod">
          <ac:chgData name="Daniel Rough (Staff)" userId="203e01cb-5ffb-485d-aea4-69a20e72f9fb" providerId="ADAL" clId="{CA325B3D-E44A-4088-96EF-1A1C1B90452E}" dt="2024-01-27T17:35:21.739" v="144" actId="20577"/>
          <ac:spMkLst>
            <pc:docMk/>
            <pc:sldMk cId="989894691" sldId="286"/>
            <ac:spMk id="23" creationId="{19AA0F07-1C10-F1D8-6421-0FEF69412DB0}"/>
          </ac:spMkLst>
        </pc:spChg>
      </pc:sldChg>
      <pc:sldChg chg="del">
        <pc:chgData name="Daniel Rough (Staff)" userId="203e01cb-5ffb-485d-aea4-69a20e72f9fb" providerId="ADAL" clId="{CA325B3D-E44A-4088-96EF-1A1C1B90452E}" dt="2024-01-27T19:41:24.671" v="2744" actId="47"/>
        <pc:sldMkLst>
          <pc:docMk/>
          <pc:sldMk cId="1710659921" sldId="287"/>
        </pc:sldMkLst>
      </pc:sldChg>
      <pc:sldChg chg="del">
        <pc:chgData name="Daniel Rough (Staff)" userId="203e01cb-5ffb-485d-aea4-69a20e72f9fb" providerId="ADAL" clId="{CA325B3D-E44A-4088-96EF-1A1C1B90452E}" dt="2024-01-27T19:41:26.542" v="2746" actId="47"/>
        <pc:sldMkLst>
          <pc:docMk/>
          <pc:sldMk cId="1481602948" sldId="289"/>
        </pc:sldMkLst>
      </pc:sldChg>
      <pc:sldChg chg="del">
        <pc:chgData name="Daniel Rough (Staff)" userId="203e01cb-5ffb-485d-aea4-69a20e72f9fb" providerId="ADAL" clId="{CA325B3D-E44A-4088-96EF-1A1C1B90452E}" dt="2024-01-27T19:44:46.956" v="2891" actId="47"/>
        <pc:sldMkLst>
          <pc:docMk/>
          <pc:sldMk cId="2337311717" sldId="293"/>
        </pc:sldMkLst>
      </pc:sldChg>
      <pc:sldChg chg="del">
        <pc:chgData name="Daniel Rough (Staff)" userId="203e01cb-5ffb-485d-aea4-69a20e72f9fb" providerId="ADAL" clId="{CA325B3D-E44A-4088-96EF-1A1C1B90452E}" dt="2024-01-27T19:41:31.019" v="2747" actId="47"/>
        <pc:sldMkLst>
          <pc:docMk/>
          <pc:sldMk cId="2065028136" sldId="296"/>
        </pc:sldMkLst>
      </pc:sldChg>
      <pc:sldChg chg="del">
        <pc:chgData name="Daniel Rough (Staff)" userId="203e01cb-5ffb-485d-aea4-69a20e72f9fb" providerId="ADAL" clId="{CA325B3D-E44A-4088-96EF-1A1C1B90452E}" dt="2024-01-27T19:41:25.697" v="2745" actId="47"/>
        <pc:sldMkLst>
          <pc:docMk/>
          <pc:sldMk cId="4294707051" sldId="297"/>
        </pc:sldMkLst>
      </pc:sldChg>
      <pc:sldChg chg="del">
        <pc:chgData name="Daniel Rough (Staff)" userId="203e01cb-5ffb-485d-aea4-69a20e72f9fb" providerId="ADAL" clId="{CA325B3D-E44A-4088-96EF-1A1C1B90452E}" dt="2024-01-27T19:44:48.574" v="2892" actId="47"/>
        <pc:sldMkLst>
          <pc:docMk/>
          <pc:sldMk cId="3187332514" sldId="298"/>
        </pc:sldMkLst>
      </pc:sldChg>
      <pc:sldChg chg="del">
        <pc:chgData name="Daniel Rough (Staff)" userId="203e01cb-5ffb-485d-aea4-69a20e72f9fb" providerId="ADAL" clId="{CA325B3D-E44A-4088-96EF-1A1C1B90452E}" dt="2024-01-27T19:44:50.935" v="2893" actId="47"/>
        <pc:sldMkLst>
          <pc:docMk/>
          <pc:sldMk cId="3073429469" sldId="299"/>
        </pc:sldMkLst>
      </pc:sldChg>
      <pc:sldChg chg="del modNotesTx">
        <pc:chgData name="Daniel Rough (Staff)" userId="203e01cb-5ffb-485d-aea4-69a20e72f9fb" providerId="ADAL" clId="{CA325B3D-E44A-4088-96EF-1A1C1B90452E}" dt="2024-01-28T16:19:46.103" v="8794" actId="2696"/>
        <pc:sldMkLst>
          <pc:docMk/>
          <pc:sldMk cId="3135428356" sldId="300"/>
        </pc:sldMkLst>
      </pc:sldChg>
      <pc:sldChg chg="modSp del mod">
        <pc:chgData name="Daniel Rough (Staff)" userId="203e01cb-5ffb-485d-aea4-69a20e72f9fb" providerId="ADAL" clId="{CA325B3D-E44A-4088-96EF-1A1C1B90452E}" dt="2024-01-27T19:59:16.023" v="3208" actId="47"/>
        <pc:sldMkLst>
          <pc:docMk/>
          <pc:sldMk cId="2321005109" sldId="301"/>
        </pc:sldMkLst>
        <pc:spChg chg="mod">
          <ac:chgData name="Daniel Rough (Staff)" userId="203e01cb-5ffb-485d-aea4-69a20e72f9fb" providerId="ADAL" clId="{CA325B3D-E44A-4088-96EF-1A1C1B90452E}" dt="2024-01-27T19:46:44.985" v="2907" actId="1076"/>
          <ac:spMkLst>
            <pc:docMk/>
            <pc:sldMk cId="2321005109" sldId="301"/>
            <ac:spMk id="8" creationId="{B112BEFC-AE50-440D-8019-885B1F322719}"/>
          </ac:spMkLst>
        </pc:spChg>
      </pc:sldChg>
      <pc:sldChg chg="addSp delSp modSp add mod delAnim modAnim modNotesTx">
        <pc:chgData name="Daniel Rough (Staff)" userId="203e01cb-5ffb-485d-aea4-69a20e72f9fb" providerId="ADAL" clId="{CA325B3D-E44A-4088-96EF-1A1C1B90452E}" dt="2024-01-28T16:40:54.295" v="10649" actId="1076"/>
        <pc:sldMkLst>
          <pc:docMk/>
          <pc:sldMk cId="4289469464" sldId="302"/>
        </pc:sldMkLst>
        <pc:spChg chg="del">
          <ac:chgData name="Daniel Rough (Staff)" userId="203e01cb-5ffb-485d-aea4-69a20e72f9fb" providerId="ADAL" clId="{CA325B3D-E44A-4088-96EF-1A1C1B90452E}" dt="2024-01-27T17:42:26.070" v="534" actId="478"/>
          <ac:spMkLst>
            <pc:docMk/>
            <pc:sldMk cId="4289469464" sldId="302"/>
            <ac:spMk id="3" creationId="{DD844973-E68C-A44C-099C-6DEC00796D56}"/>
          </ac:spMkLst>
        </pc:spChg>
        <pc:spChg chg="del">
          <ac:chgData name="Daniel Rough (Staff)" userId="203e01cb-5ffb-485d-aea4-69a20e72f9fb" providerId="ADAL" clId="{CA325B3D-E44A-4088-96EF-1A1C1B90452E}" dt="2024-01-27T17:42:33.853" v="535" actId="478"/>
          <ac:spMkLst>
            <pc:docMk/>
            <pc:sldMk cId="4289469464" sldId="302"/>
            <ac:spMk id="4" creationId="{18B3F363-3C77-6268-7260-2BADD80040E3}"/>
          </ac:spMkLst>
        </pc:spChg>
        <pc:spChg chg="mod">
          <ac:chgData name="Daniel Rough (Staff)" userId="203e01cb-5ffb-485d-aea4-69a20e72f9fb" providerId="ADAL" clId="{CA325B3D-E44A-4088-96EF-1A1C1B90452E}" dt="2024-01-27T17:42:21.055" v="533" actId="20577"/>
          <ac:spMkLst>
            <pc:docMk/>
            <pc:sldMk cId="4289469464" sldId="302"/>
            <ac:spMk id="5" creationId="{EA9C55F8-59E9-79DA-FA8B-F6F04C6E8F9A}"/>
          </ac:spMkLst>
        </pc:spChg>
        <pc:spChg chg="del">
          <ac:chgData name="Daniel Rough (Staff)" userId="203e01cb-5ffb-485d-aea4-69a20e72f9fb" providerId="ADAL" clId="{CA325B3D-E44A-4088-96EF-1A1C1B90452E}" dt="2024-01-27T17:42:33.853" v="535" actId="478"/>
          <ac:spMkLst>
            <pc:docMk/>
            <pc:sldMk cId="4289469464" sldId="302"/>
            <ac:spMk id="6" creationId="{9C82751E-EBDE-217C-430C-10D512786CE4}"/>
          </ac:spMkLst>
        </pc:spChg>
        <pc:spChg chg="del">
          <ac:chgData name="Daniel Rough (Staff)" userId="203e01cb-5ffb-485d-aea4-69a20e72f9fb" providerId="ADAL" clId="{CA325B3D-E44A-4088-96EF-1A1C1B90452E}" dt="2024-01-27T17:42:33.853" v="535" actId="478"/>
          <ac:spMkLst>
            <pc:docMk/>
            <pc:sldMk cId="4289469464" sldId="302"/>
            <ac:spMk id="7" creationId="{6688E1D6-DA0E-EE63-BE48-11106702F997}"/>
          </ac:spMkLst>
        </pc:spChg>
        <pc:spChg chg="del">
          <ac:chgData name="Daniel Rough (Staff)" userId="203e01cb-5ffb-485d-aea4-69a20e72f9fb" providerId="ADAL" clId="{CA325B3D-E44A-4088-96EF-1A1C1B90452E}" dt="2024-01-27T17:42:33.853" v="535" actId="478"/>
          <ac:spMkLst>
            <pc:docMk/>
            <pc:sldMk cId="4289469464" sldId="302"/>
            <ac:spMk id="8" creationId="{8131F34E-C549-689C-18D4-69D3A199EDB6}"/>
          </ac:spMkLst>
        </pc:spChg>
        <pc:spChg chg="del">
          <ac:chgData name="Daniel Rough (Staff)" userId="203e01cb-5ffb-485d-aea4-69a20e72f9fb" providerId="ADAL" clId="{CA325B3D-E44A-4088-96EF-1A1C1B90452E}" dt="2024-01-27T17:42:33.853" v="535" actId="478"/>
          <ac:spMkLst>
            <pc:docMk/>
            <pc:sldMk cId="4289469464" sldId="302"/>
            <ac:spMk id="9" creationId="{697ECC67-725B-2869-3A7C-5CF0CE786396}"/>
          </ac:spMkLst>
        </pc:spChg>
        <pc:spChg chg="del mod">
          <ac:chgData name="Daniel Rough (Staff)" userId="203e01cb-5ffb-485d-aea4-69a20e72f9fb" providerId="ADAL" clId="{CA325B3D-E44A-4088-96EF-1A1C1B90452E}" dt="2024-01-27T17:48:00.559" v="694" actId="478"/>
          <ac:spMkLst>
            <pc:docMk/>
            <pc:sldMk cId="4289469464" sldId="302"/>
            <ac:spMk id="10" creationId="{3288E533-8BEC-49FA-D0B0-4F293E62B680}"/>
          </ac:spMkLst>
        </pc:spChg>
        <pc:spChg chg="mod">
          <ac:chgData name="Daniel Rough (Staff)" userId="203e01cb-5ffb-485d-aea4-69a20e72f9fb" providerId="ADAL" clId="{CA325B3D-E44A-4088-96EF-1A1C1B90452E}" dt="2024-01-27T17:48:08.119" v="695" actId="1076"/>
          <ac:spMkLst>
            <pc:docMk/>
            <pc:sldMk cId="4289469464" sldId="302"/>
            <ac:spMk id="11" creationId="{B980D9FE-B62D-A248-D260-337C3C78A980}"/>
          </ac:spMkLst>
        </pc:spChg>
        <pc:spChg chg="add del mod">
          <ac:chgData name="Daniel Rough (Staff)" userId="203e01cb-5ffb-485d-aea4-69a20e72f9fb" providerId="ADAL" clId="{CA325B3D-E44A-4088-96EF-1A1C1B90452E}" dt="2024-01-27T17:44:09.310" v="541" actId="478"/>
          <ac:spMkLst>
            <pc:docMk/>
            <pc:sldMk cId="4289469464" sldId="302"/>
            <ac:spMk id="12" creationId="{B7A39BAF-58A3-962E-4D9D-A9F9FCED20C4}"/>
          </ac:spMkLst>
        </pc:spChg>
        <pc:spChg chg="add mod">
          <ac:chgData name="Daniel Rough (Staff)" userId="203e01cb-5ffb-485d-aea4-69a20e72f9fb" providerId="ADAL" clId="{CA325B3D-E44A-4088-96EF-1A1C1B90452E}" dt="2024-01-27T17:54:30.288" v="832" actId="20577"/>
          <ac:spMkLst>
            <pc:docMk/>
            <pc:sldMk cId="4289469464" sldId="302"/>
            <ac:spMk id="14" creationId="{80FAACB6-C29A-6AEA-D82E-6820C6F38CF0}"/>
          </ac:spMkLst>
        </pc:spChg>
        <pc:spChg chg="add del mod">
          <ac:chgData name="Daniel Rough (Staff)" userId="203e01cb-5ffb-485d-aea4-69a20e72f9fb" providerId="ADAL" clId="{CA325B3D-E44A-4088-96EF-1A1C1B90452E}" dt="2024-01-28T16:40:48.421" v="10646" actId="478"/>
          <ac:spMkLst>
            <pc:docMk/>
            <pc:sldMk cId="4289469464" sldId="302"/>
            <ac:spMk id="15" creationId="{A67C9048-504D-B486-FBBD-67E0AD55BDEC}"/>
          </ac:spMkLst>
        </pc:spChg>
        <pc:spChg chg="add del mod">
          <ac:chgData name="Daniel Rough (Staff)" userId="203e01cb-5ffb-485d-aea4-69a20e72f9fb" providerId="ADAL" clId="{CA325B3D-E44A-4088-96EF-1A1C1B90452E}" dt="2024-01-28T16:40:52.106" v="10648" actId="478"/>
          <ac:spMkLst>
            <pc:docMk/>
            <pc:sldMk cId="4289469464" sldId="302"/>
            <ac:spMk id="17" creationId="{067CA7BE-663F-3B87-C5E5-EE966D356488}"/>
          </ac:spMkLst>
        </pc:spChg>
        <pc:spChg chg="add mod">
          <ac:chgData name="Daniel Rough (Staff)" userId="203e01cb-5ffb-485d-aea4-69a20e72f9fb" providerId="ADAL" clId="{CA325B3D-E44A-4088-96EF-1A1C1B90452E}" dt="2024-01-28T16:40:54.295" v="10649" actId="1076"/>
          <ac:spMkLst>
            <pc:docMk/>
            <pc:sldMk cId="4289469464" sldId="302"/>
            <ac:spMk id="18" creationId="{CA589BBF-CB4F-1645-AFB4-12D06F7CEBFA}"/>
          </ac:spMkLst>
        </pc:spChg>
        <pc:spChg chg="add mod">
          <ac:chgData name="Daniel Rough (Staff)" userId="203e01cb-5ffb-485d-aea4-69a20e72f9fb" providerId="ADAL" clId="{CA325B3D-E44A-4088-96EF-1A1C1B90452E}" dt="2024-01-27T18:02:52.077" v="1102" actId="1076"/>
          <ac:spMkLst>
            <pc:docMk/>
            <pc:sldMk cId="4289469464" sldId="302"/>
            <ac:spMk id="19" creationId="{CFD28656-080C-55AA-55AA-243EE9A0BC19}"/>
          </ac:spMkLst>
        </pc:spChg>
        <pc:spChg chg="add mod">
          <ac:chgData name="Daniel Rough (Staff)" userId="203e01cb-5ffb-485d-aea4-69a20e72f9fb" providerId="ADAL" clId="{CA325B3D-E44A-4088-96EF-1A1C1B90452E}" dt="2024-01-27T18:02:46.214" v="1101" actId="114"/>
          <ac:spMkLst>
            <pc:docMk/>
            <pc:sldMk cId="4289469464" sldId="302"/>
            <ac:spMk id="20" creationId="{AD9AAFE4-FE3C-8555-4AD3-A5D8986D8E91}"/>
          </ac:spMkLst>
        </pc:spChg>
        <pc:spChg chg="mod">
          <ac:chgData name="Daniel Rough (Staff)" userId="203e01cb-5ffb-485d-aea4-69a20e72f9fb" providerId="ADAL" clId="{CA325B3D-E44A-4088-96EF-1A1C1B90452E}" dt="2024-01-27T17:48:10.798" v="696" actId="14100"/>
          <ac:spMkLst>
            <pc:docMk/>
            <pc:sldMk cId="4289469464" sldId="302"/>
            <ac:spMk id="22" creationId="{62B93F08-C746-CE54-BBD1-99AA3DDBF24D}"/>
          </ac:spMkLst>
        </pc:spChg>
        <pc:spChg chg="del">
          <ac:chgData name="Daniel Rough (Staff)" userId="203e01cb-5ffb-485d-aea4-69a20e72f9fb" providerId="ADAL" clId="{CA325B3D-E44A-4088-96EF-1A1C1B90452E}" dt="2024-01-27T17:42:33.853" v="535" actId="478"/>
          <ac:spMkLst>
            <pc:docMk/>
            <pc:sldMk cId="4289469464" sldId="302"/>
            <ac:spMk id="23" creationId="{19AA0F07-1C10-F1D8-6421-0FEF69412DB0}"/>
          </ac:spMkLst>
        </pc:spChg>
        <pc:picChg chg="add mod">
          <ac:chgData name="Daniel Rough (Staff)" userId="203e01cb-5ffb-485d-aea4-69a20e72f9fb" providerId="ADAL" clId="{CA325B3D-E44A-4088-96EF-1A1C1B90452E}" dt="2024-01-27T17:52:45.655" v="706" actId="1076"/>
          <ac:picMkLst>
            <pc:docMk/>
            <pc:sldMk cId="4289469464" sldId="302"/>
            <ac:picMk id="13" creationId="{1005C9AF-E981-B5CF-4CF9-D11264C21CE3}"/>
          </ac:picMkLst>
        </pc:picChg>
        <pc:picChg chg="add mod">
          <ac:chgData name="Daniel Rough (Staff)" userId="203e01cb-5ffb-485d-aea4-69a20e72f9fb" providerId="ADAL" clId="{CA325B3D-E44A-4088-96EF-1A1C1B90452E}" dt="2024-01-27T18:06:27.919" v="1111" actId="1076"/>
          <ac:picMkLst>
            <pc:docMk/>
            <pc:sldMk cId="4289469464" sldId="302"/>
            <ac:picMk id="24" creationId="{2385EA6C-6CBA-4DBA-225D-46CA3812F881}"/>
          </ac:picMkLst>
        </pc:picChg>
      </pc:sldChg>
      <pc:sldChg chg="addSp delSp modSp add mod ord addAnim delAnim modAnim modNotesTx">
        <pc:chgData name="Daniel Rough (Staff)" userId="203e01cb-5ffb-485d-aea4-69a20e72f9fb" providerId="ADAL" clId="{CA325B3D-E44A-4088-96EF-1A1C1B90452E}" dt="2024-01-28T16:39:52.462" v="10638"/>
        <pc:sldMkLst>
          <pc:docMk/>
          <pc:sldMk cId="4129656238" sldId="303"/>
        </pc:sldMkLst>
        <pc:spChg chg="add del">
          <ac:chgData name="Daniel Rough (Staff)" userId="203e01cb-5ffb-485d-aea4-69a20e72f9fb" providerId="ADAL" clId="{CA325B3D-E44A-4088-96EF-1A1C1B90452E}" dt="2024-01-27T18:09:45.665" v="1156" actId="478"/>
          <ac:spMkLst>
            <pc:docMk/>
            <pc:sldMk cId="4129656238" sldId="303"/>
            <ac:spMk id="3" creationId="{DD844973-E68C-A44C-099C-6DEC00796D56}"/>
          </ac:spMkLst>
        </pc:spChg>
        <pc:spChg chg="del">
          <ac:chgData name="Daniel Rough (Staff)" userId="203e01cb-5ffb-485d-aea4-69a20e72f9fb" providerId="ADAL" clId="{CA325B3D-E44A-4088-96EF-1A1C1B90452E}" dt="2024-01-27T18:09:50.121" v="1157" actId="478"/>
          <ac:spMkLst>
            <pc:docMk/>
            <pc:sldMk cId="4129656238" sldId="303"/>
            <ac:spMk id="4" creationId="{18B3F363-3C77-6268-7260-2BADD80040E3}"/>
          </ac:spMkLst>
        </pc:spChg>
        <pc:spChg chg="mod">
          <ac:chgData name="Daniel Rough (Staff)" userId="203e01cb-5ffb-485d-aea4-69a20e72f9fb" providerId="ADAL" clId="{CA325B3D-E44A-4088-96EF-1A1C1B90452E}" dt="2024-01-27T18:09:30.390" v="1152" actId="20577"/>
          <ac:spMkLst>
            <pc:docMk/>
            <pc:sldMk cId="4129656238" sldId="303"/>
            <ac:spMk id="5" creationId="{EA9C55F8-59E9-79DA-FA8B-F6F04C6E8F9A}"/>
          </ac:spMkLst>
        </pc:spChg>
        <pc:spChg chg="del">
          <ac:chgData name="Daniel Rough (Staff)" userId="203e01cb-5ffb-485d-aea4-69a20e72f9fb" providerId="ADAL" clId="{CA325B3D-E44A-4088-96EF-1A1C1B90452E}" dt="2024-01-27T18:09:50.121" v="1157" actId="478"/>
          <ac:spMkLst>
            <pc:docMk/>
            <pc:sldMk cId="4129656238" sldId="303"/>
            <ac:spMk id="6" creationId="{9C82751E-EBDE-217C-430C-10D512786CE4}"/>
          </ac:spMkLst>
        </pc:spChg>
        <pc:spChg chg="mod">
          <ac:chgData name="Daniel Rough (Staff)" userId="203e01cb-5ffb-485d-aea4-69a20e72f9fb" providerId="ADAL" clId="{CA325B3D-E44A-4088-96EF-1A1C1B90452E}" dt="2024-01-27T18:10:39.640" v="1178" actId="1076"/>
          <ac:spMkLst>
            <pc:docMk/>
            <pc:sldMk cId="4129656238" sldId="303"/>
            <ac:spMk id="7" creationId="{6688E1D6-DA0E-EE63-BE48-11106702F997}"/>
          </ac:spMkLst>
        </pc:spChg>
        <pc:spChg chg="del">
          <ac:chgData name="Daniel Rough (Staff)" userId="203e01cb-5ffb-485d-aea4-69a20e72f9fb" providerId="ADAL" clId="{CA325B3D-E44A-4088-96EF-1A1C1B90452E}" dt="2024-01-27T18:09:50.121" v="1157" actId="478"/>
          <ac:spMkLst>
            <pc:docMk/>
            <pc:sldMk cId="4129656238" sldId="303"/>
            <ac:spMk id="8" creationId="{8131F34E-C549-689C-18D4-69D3A199EDB6}"/>
          </ac:spMkLst>
        </pc:spChg>
        <pc:spChg chg="del">
          <ac:chgData name="Daniel Rough (Staff)" userId="203e01cb-5ffb-485d-aea4-69a20e72f9fb" providerId="ADAL" clId="{CA325B3D-E44A-4088-96EF-1A1C1B90452E}" dt="2024-01-27T18:09:40.228" v="1153" actId="478"/>
          <ac:spMkLst>
            <pc:docMk/>
            <pc:sldMk cId="4129656238" sldId="303"/>
            <ac:spMk id="9" creationId="{697ECC67-725B-2869-3A7C-5CF0CE786396}"/>
          </ac:spMkLst>
        </pc:spChg>
        <pc:spChg chg="add del mod ord">
          <ac:chgData name="Daniel Rough (Staff)" userId="203e01cb-5ffb-485d-aea4-69a20e72f9fb" providerId="ADAL" clId="{CA325B3D-E44A-4088-96EF-1A1C1B90452E}" dt="2024-01-27T18:19:32.442" v="1311" actId="478"/>
          <ac:spMkLst>
            <pc:docMk/>
            <pc:sldMk cId="4129656238" sldId="303"/>
            <ac:spMk id="10" creationId="{3D3C5C73-2423-0C31-DD2A-A2EDE65C8697}"/>
          </ac:spMkLst>
        </pc:spChg>
        <pc:spChg chg="add mod">
          <ac:chgData name="Daniel Rough (Staff)" userId="203e01cb-5ffb-485d-aea4-69a20e72f9fb" providerId="ADAL" clId="{CA325B3D-E44A-4088-96EF-1A1C1B90452E}" dt="2024-01-27T18:29:43.936" v="1446" actId="1076"/>
          <ac:spMkLst>
            <pc:docMk/>
            <pc:sldMk cId="4129656238" sldId="303"/>
            <ac:spMk id="11" creationId="{6A88D052-088D-C3AF-94FD-46478AE9EA60}"/>
          </ac:spMkLst>
        </pc:spChg>
        <pc:spChg chg="add mod">
          <ac:chgData name="Daniel Rough (Staff)" userId="203e01cb-5ffb-485d-aea4-69a20e72f9fb" providerId="ADAL" clId="{CA325B3D-E44A-4088-96EF-1A1C1B90452E}" dt="2024-01-27T18:29:43.936" v="1446" actId="1076"/>
          <ac:spMkLst>
            <pc:docMk/>
            <pc:sldMk cId="4129656238" sldId="303"/>
            <ac:spMk id="12" creationId="{0D20F8AB-C678-67E6-EDC5-B8B647867D93}"/>
          </ac:spMkLst>
        </pc:spChg>
        <pc:spChg chg="add mod">
          <ac:chgData name="Daniel Rough (Staff)" userId="203e01cb-5ffb-485d-aea4-69a20e72f9fb" providerId="ADAL" clId="{CA325B3D-E44A-4088-96EF-1A1C1B90452E}" dt="2024-01-27T18:29:43.936" v="1446" actId="1076"/>
          <ac:spMkLst>
            <pc:docMk/>
            <pc:sldMk cId="4129656238" sldId="303"/>
            <ac:spMk id="13" creationId="{DD8D47B9-ADD1-88E1-E196-08847560890D}"/>
          </ac:spMkLst>
        </pc:spChg>
        <pc:spChg chg="add mod">
          <ac:chgData name="Daniel Rough (Staff)" userId="203e01cb-5ffb-485d-aea4-69a20e72f9fb" providerId="ADAL" clId="{CA325B3D-E44A-4088-96EF-1A1C1B90452E}" dt="2024-01-27T18:29:43.936" v="1446" actId="1076"/>
          <ac:spMkLst>
            <pc:docMk/>
            <pc:sldMk cId="4129656238" sldId="303"/>
            <ac:spMk id="14" creationId="{7AFF877A-3B93-F8AE-6E95-01F531388D00}"/>
          </ac:spMkLst>
        </pc:spChg>
        <pc:spChg chg="add mod">
          <ac:chgData name="Daniel Rough (Staff)" userId="203e01cb-5ffb-485d-aea4-69a20e72f9fb" providerId="ADAL" clId="{CA325B3D-E44A-4088-96EF-1A1C1B90452E}" dt="2024-01-27T18:29:43.936" v="1446" actId="1076"/>
          <ac:spMkLst>
            <pc:docMk/>
            <pc:sldMk cId="4129656238" sldId="303"/>
            <ac:spMk id="15" creationId="{4C3CDC96-F50C-D23C-6AFC-895D8DAFCC50}"/>
          </ac:spMkLst>
        </pc:spChg>
        <pc:spChg chg="add mod">
          <ac:chgData name="Daniel Rough (Staff)" userId="203e01cb-5ffb-485d-aea4-69a20e72f9fb" providerId="ADAL" clId="{CA325B3D-E44A-4088-96EF-1A1C1B90452E}" dt="2024-01-27T18:22:43.206" v="1355" actId="113"/>
          <ac:spMkLst>
            <pc:docMk/>
            <pc:sldMk cId="4129656238" sldId="303"/>
            <ac:spMk id="16" creationId="{76C4552C-38E0-441D-6B05-C96514A51E6E}"/>
          </ac:spMkLst>
        </pc:spChg>
        <pc:spChg chg="add mod ord">
          <ac:chgData name="Daniel Rough (Staff)" userId="203e01cb-5ffb-485d-aea4-69a20e72f9fb" providerId="ADAL" clId="{CA325B3D-E44A-4088-96EF-1A1C1B90452E}" dt="2024-01-27T18:29:43.936" v="1446" actId="1076"/>
          <ac:spMkLst>
            <pc:docMk/>
            <pc:sldMk cId="4129656238" sldId="303"/>
            <ac:spMk id="17" creationId="{942088D9-3EA3-98D0-74AA-2CB32C9D3B86}"/>
          </ac:spMkLst>
        </pc:spChg>
        <pc:spChg chg="mod">
          <ac:chgData name="Daniel Rough (Staff)" userId="203e01cb-5ffb-485d-aea4-69a20e72f9fb" providerId="ADAL" clId="{CA325B3D-E44A-4088-96EF-1A1C1B90452E}" dt="2024-01-27T18:29:43.936" v="1446" actId="1076"/>
          <ac:spMkLst>
            <pc:docMk/>
            <pc:sldMk cId="4129656238" sldId="303"/>
            <ac:spMk id="23" creationId="{19AA0F07-1C10-F1D8-6421-0FEF69412DB0}"/>
          </ac:spMkLst>
        </pc:spChg>
        <pc:picChg chg="ord">
          <ac:chgData name="Daniel Rough (Staff)" userId="203e01cb-5ffb-485d-aea4-69a20e72f9fb" providerId="ADAL" clId="{CA325B3D-E44A-4088-96EF-1A1C1B90452E}" dt="2024-01-27T18:23:14.734" v="1358" actId="167"/>
          <ac:picMkLst>
            <pc:docMk/>
            <pc:sldMk cId="4129656238" sldId="303"/>
            <ac:picMk id="2" creationId="{2972E1ED-A295-285D-DEAA-86B0E7C02DDF}"/>
          </ac:picMkLst>
        </pc:picChg>
      </pc:sldChg>
      <pc:sldChg chg="addSp delSp modSp add mod ord delAnim modAnim modNotesTx">
        <pc:chgData name="Daniel Rough (Staff)" userId="203e01cb-5ffb-485d-aea4-69a20e72f9fb" providerId="ADAL" clId="{CA325B3D-E44A-4088-96EF-1A1C1B90452E}" dt="2024-01-28T16:39:56.398" v="10639"/>
        <pc:sldMkLst>
          <pc:docMk/>
          <pc:sldMk cId="638021573" sldId="304"/>
        </pc:sldMkLst>
        <pc:spChg chg="add mod">
          <ac:chgData name="Daniel Rough (Staff)" userId="203e01cb-5ffb-485d-aea4-69a20e72f9fb" providerId="ADAL" clId="{CA325B3D-E44A-4088-96EF-1A1C1B90452E}" dt="2024-01-27T19:11:45.346" v="1666" actId="1076"/>
          <ac:spMkLst>
            <pc:docMk/>
            <pc:sldMk cId="638021573" sldId="304"/>
            <ac:spMk id="3" creationId="{67D9C5B6-0807-AFEA-415D-91D88BAB4028}"/>
          </ac:spMkLst>
        </pc:spChg>
        <pc:spChg chg="add mod">
          <ac:chgData name="Daniel Rough (Staff)" userId="203e01cb-5ffb-485d-aea4-69a20e72f9fb" providerId="ADAL" clId="{CA325B3D-E44A-4088-96EF-1A1C1B90452E}" dt="2024-01-27T19:11:57.602" v="1667" actId="1076"/>
          <ac:spMkLst>
            <pc:docMk/>
            <pc:sldMk cId="638021573" sldId="304"/>
            <ac:spMk id="4" creationId="{5DE806B1-194D-15BD-343D-43EA8212B7E8}"/>
          </ac:spMkLst>
        </pc:spChg>
        <pc:spChg chg="mod">
          <ac:chgData name="Daniel Rough (Staff)" userId="203e01cb-5ffb-485d-aea4-69a20e72f9fb" providerId="ADAL" clId="{CA325B3D-E44A-4088-96EF-1A1C1B90452E}" dt="2024-01-27T19:10:51.069" v="1657" actId="20577"/>
          <ac:spMkLst>
            <pc:docMk/>
            <pc:sldMk cId="638021573" sldId="304"/>
            <ac:spMk id="5" creationId="{EA9C55F8-59E9-79DA-FA8B-F6F04C6E8F9A}"/>
          </ac:spMkLst>
        </pc:spChg>
        <pc:spChg chg="add mod">
          <ac:chgData name="Daniel Rough (Staff)" userId="203e01cb-5ffb-485d-aea4-69a20e72f9fb" providerId="ADAL" clId="{CA325B3D-E44A-4088-96EF-1A1C1B90452E}" dt="2024-01-27T19:12:03.499" v="1668" actId="1076"/>
          <ac:spMkLst>
            <pc:docMk/>
            <pc:sldMk cId="638021573" sldId="304"/>
            <ac:spMk id="7" creationId="{428B33F0-3147-FD6B-FD45-D34304611DBB}"/>
          </ac:spMkLst>
        </pc:spChg>
        <pc:spChg chg="add mod ord">
          <ac:chgData name="Daniel Rough (Staff)" userId="203e01cb-5ffb-485d-aea4-69a20e72f9fb" providerId="ADAL" clId="{CA325B3D-E44A-4088-96EF-1A1C1B90452E}" dt="2024-01-27T19:11:31.375" v="1664" actId="167"/>
          <ac:spMkLst>
            <pc:docMk/>
            <pc:sldMk cId="638021573" sldId="304"/>
            <ac:spMk id="8" creationId="{60D1A468-EE10-6FF0-8AB9-0A2B3BD9CC8C}"/>
          </ac:spMkLst>
        </pc:spChg>
        <pc:spChg chg="del">
          <ac:chgData name="Daniel Rough (Staff)" userId="203e01cb-5ffb-485d-aea4-69a20e72f9fb" providerId="ADAL" clId="{CA325B3D-E44A-4088-96EF-1A1C1B90452E}" dt="2024-01-27T18:59:34.140" v="1469" actId="478"/>
          <ac:spMkLst>
            <pc:docMk/>
            <pc:sldMk cId="638021573" sldId="304"/>
            <ac:spMk id="11" creationId="{B980D9FE-B62D-A248-D260-337C3C78A980}"/>
          </ac:spMkLst>
        </pc:spChg>
        <pc:spChg chg="mod">
          <ac:chgData name="Daniel Rough (Staff)" userId="203e01cb-5ffb-485d-aea4-69a20e72f9fb" providerId="ADAL" clId="{CA325B3D-E44A-4088-96EF-1A1C1B90452E}" dt="2024-01-27T19:00:15.828" v="1477" actId="1076"/>
          <ac:spMkLst>
            <pc:docMk/>
            <pc:sldMk cId="638021573" sldId="304"/>
            <ac:spMk id="14" creationId="{80FAACB6-C29A-6AEA-D82E-6820C6F38CF0}"/>
          </ac:spMkLst>
        </pc:spChg>
        <pc:spChg chg="del">
          <ac:chgData name="Daniel Rough (Staff)" userId="203e01cb-5ffb-485d-aea4-69a20e72f9fb" providerId="ADAL" clId="{CA325B3D-E44A-4088-96EF-1A1C1B90452E}" dt="2024-01-27T18:59:53.912" v="1471" actId="478"/>
          <ac:spMkLst>
            <pc:docMk/>
            <pc:sldMk cId="638021573" sldId="304"/>
            <ac:spMk id="15" creationId="{A67C9048-504D-B486-FBBD-67E0AD55BDEC}"/>
          </ac:spMkLst>
        </pc:spChg>
        <pc:spChg chg="del mod">
          <ac:chgData name="Daniel Rough (Staff)" userId="203e01cb-5ffb-485d-aea4-69a20e72f9fb" providerId="ADAL" clId="{CA325B3D-E44A-4088-96EF-1A1C1B90452E}" dt="2024-01-27T18:59:57.788" v="1473" actId="478"/>
          <ac:spMkLst>
            <pc:docMk/>
            <pc:sldMk cId="638021573" sldId="304"/>
            <ac:spMk id="17" creationId="{067CA7BE-663F-3B87-C5E5-EE966D356488}"/>
          </ac:spMkLst>
        </pc:spChg>
        <pc:spChg chg="mod">
          <ac:chgData name="Daniel Rough (Staff)" userId="203e01cb-5ffb-485d-aea4-69a20e72f9fb" providerId="ADAL" clId="{CA325B3D-E44A-4088-96EF-1A1C1B90452E}" dt="2024-01-27T19:00:50.829" v="1478" actId="1076"/>
          <ac:spMkLst>
            <pc:docMk/>
            <pc:sldMk cId="638021573" sldId="304"/>
            <ac:spMk id="18" creationId="{CA589BBF-CB4F-1645-AFB4-12D06F7CEBFA}"/>
          </ac:spMkLst>
        </pc:spChg>
        <pc:spChg chg="del mod">
          <ac:chgData name="Daniel Rough (Staff)" userId="203e01cb-5ffb-485d-aea4-69a20e72f9fb" providerId="ADAL" clId="{CA325B3D-E44A-4088-96EF-1A1C1B90452E}" dt="2024-01-27T19:00:54.289" v="1479" actId="478"/>
          <ac:spMkLst>
            <pc:docMk/>
            <pc:sldMk cId="638021573" sldId="304"/>
            <ac:spMk id="19" creationId="{CFD28656-080C-55AA-55AA-243EE9A0BC19}"/>
          </ac:spMkLst>
        </pc:spChg>
        <pc:spChg chg="mod">
          <ac:chgData name="Daniel Rough (Staff)" userId="203e01cb-5ffb-485d-aea4-69a20e72f9fb" providerId="ADAL" clId="{CA325B3D-E44A-4088-96EF-1A1C1B90452E}" dt="2024-01-27T19:01:00.395" v="1480" actId="1076"/>
          <ac:spMkLst>
            <pc:docMk/>
            <pc:sldMk cId="638021573" sldId="304"/>
            <ac:spMk id="20" creationId="{AD9AAFE4-FE3C-8555-4AD3-A5D8986D8E91}"/>
          </ac:spMkLst>
        </pc:spChg>
        <pc:spChg chg="del">
          <ac:chgData name="Daniel Rough (Staff)" userId="203e01cb-5ffb-485d-aea4-69a20e72f9fb" providerId="ADAL" clId="{CA325B3D-E44A-4088-96EF-1A1C1B90452E}" dt="2024-01-27T18:59:45.007" v="1470" actId="478"/>
          <ac:spMkLst>
            <pc:docMk/>
            <pc:sldMk cId="638021573" sldId="304"/>
            <ac:spMk id="22" creationId="{62B93F08-C746-CE54-BBD1-99AA3DDBF24D}"/>
          </ac:spMkLst>
        </pc:spChg>
        <pc:picChg chg="mod ord">
          <ac:chgData name="Daniel Rough (Staff)" userId="203e01cb-5ffb-485d-aea4-69a20e72f9fb" providerId="ADAL" clId="{CA325B3D-E44A-4088-96EF-1A1C1B90452E}" dt="2024-01-27T19:11:34.356" v="1665" actId="167"/>
          <ac:picMkLst>
            <pc:docMk/>
            <pc:sldMk cId="638021573" sldId="304"/>
            <ac:picMk id="2" creationId="{2972E1ED-A295-285D-DEAA-86B0E7C02DDF}"/>
          </ac:picMkLst>
        </pc:picChg>
        <pc:picChg chg="mod">
          <ac:chgData name="Daniel Rough (Staff)" userId="203e01cb-5ffb-485d-aea4-69a20e72f9fb" providerId="ADAL" clId="{CA325B3D-E44A-4088-96EF-1A1C1B90452E}" dt="2024-01-27T19:01:10.307" v="1483" actId="1076"/>
          <ac:picMkLst>
            <pc:docMk/>
            <pc:sldMk cId="638021573" sldId="304"/>
            <ac:picMk id="13" creationId="{1005C9AF-E981-B5CF-4CF9-D11264C21CE3}"/>
          </ac:picMkLst>
        </pc:picChg>
        <pc:picChg chg="del">
          <ac:chgData name="Daniel Rough (Staff)" userId="203e01cb-5ffb-485d-aea4-69a20e72f9fb" providerId="ADAL" clId="{CA325B3D-E44A-4088-96EF-1A1C1B90452E}" dt="2024-01-27T19:01:01.596" v="1481" actId="478"/>
          <ac:picMkLst>
            <pc:docMk/>
            <pc:sldMk cId="638021573" sldId="304"/>
            <ac:picMk id="24" creationId="{2385EA6C-6CBA-4DBA-225D-46CA3812F881}"/>
          </ac:picMkLst>
        </pc:picChg>
      </pc:sldChg>
      <pc:sldChg chg="addSp delSp modSp add mod delAnim modAnim modNotesTx">
        <pc:chgData name="Daniel Rough (Staff)" userId="203e01cb-5ffb-485d-aea4-69a20e72f9fb" providerId="ADAL" clId="{CA325B3D-E44A-4088-96EF-1A1C1B90452E}" dt="2024-01-28T16:40:02.630" v="10641"/>
        <pc:sldMkLst>
          <pc:docMk/>
          <pc:sldMk cId="1769872131" sldId="305"/>
        </pc:sldMkLst>
        <pc:spChg chg="del">
          <ac:chgData name="Daniel Rough (Staff)" userId="203e01cb-5ffb-485d-aea4-69a20e72f9fb" providerId="ADAL" clId="{CA325B3D-E44A-4088-96EF-1A1C1B90452E}" dt="2024-01-27T19:13:07.431" v="1698" actId="478"/>
          <ac:spMkLst>
            <pc:docMk/>
            <pc:sldMk cId="1769872131" sldId="305"/>
            <ac:spMk id="3" creationId="{67D9C5B6-0807-AFEA-415D-91D88BAB4028}"/>
          </ac:spMkLst>
        </pc:spChg>
        <pc:spChg chg="del">
          <ac:chgData name="Daniel Rough (Staff)" userId="203e01cb-5ffb-485d-aea4-69a20e72f9fb" providerId="ADAL" clId="{CA325B3D-E44A-4088-96EF-1A1C1B90452E}" dt="2024-01-27T19:13:07.431" v="1698" actId="478"/>
          <ac:spMkLst>
            <pc:docMk/>
            <pc:sldMk cId="1769872131" sldId="305"/>
            <ac:spMk id="4" creationId="{5DE806B1-194D-15BD-343D-43EA8212B7E8}"/>
          </ac:spMkLst>
        </pc:spChg>
        <pc:spChg chg="mod">
          <ac:chgData name="Daniel Rough (Staff)" userId="203e01cb-5ffb-485d-aea4-69a20e72f9fb" providerId="ADAL" clId="{CA325B3D-E44A-4088-96EF-1A1C1B90452E}" dt="2024-01-27T19:12:48.269" v="1697" actId="20577"/>
          <ac:spMkLst>
            <pc:docMk/>
            <pc:sldMk cId="1769872131" sldId="305"/>
            <ac:spMk id="5" creationId="{EA9C55F8-59E9-79DA-FA8B-F6F04C6E8F9A}"/>
          </ac:spMkLst>
        </pc:spChg>
        <pc:spChg chg="add mod">
          <ac:chgData name="Daniel Rough (Staff)" userId="203e01cb-5ffb-485d-aea4-69a20e72f9fb" providerId="ADAL" clId="{CA325B3D-E44A-4088-96EF-1A1C1B90452E}" dt="2024-01-27T19:19:07.748" v="1996" actId="21"/>
          <ac:spMkLst>
            <pc:docMk/>
            <pc:sldMk cId="1769872131" sldId="305"/>
            <ac:spMk id="6" creationId="{60FF8FCA-4CAC-C27E-E663-3E8FFA1CFE99}"/>
          </ac:spMkLst>
        </pc:spChg>
        <pc:spChg chg="del">
          <ac:chgData name="Daniel Rough (Staff)" userId="203e01cb-5ffb-485d-aea4-69a20e72f9fb" providerId="ADAL" clId="{CA325B3D-E44A-4088-96EF-1A1C1B90452E}" dt="2024-01-27T19:13:11.730" v="1699" actId="478"/>
          <ac:spMkLst>
            <pc:docMk/>
            <pc:sldMk cId="1769872131" sldId="305"/>
            <ac:spMk id="7" creationId="{428B33F0-3147-FD6B-FD45-D34304611DBB}"/>
          </ac:spMkLst>
        </pc:spChg>
        <pc:spChg chg="del">
          <ac:chgData name="Daniel Rough (Staff)" userId="203e01cb-5ffb-485d-aea4-69a20e72f9fb" providerId="ADAL" clId="{CA325B3D-E44A-4088-96EF-1A1C1B90452E}" dt="2024-01-27T19:13:07.431" v="1698" actId="478"/>
          <ac:spMkLst>
            <pc:docMk/>
            <pc:sldMk cId="1769872131" sldId="305"/>
            <ac:spMk id="8" creationId="{60D1A468-EE10-6FF0-8AB9-0A2B3BD9CC8C}"/>
          </ac:spMkLst>
        </pc:spChg>
        <pc:spChg chg="add mod">
          <ac:chgData name="Daniel Rough (Staff)" userId="203e01cb-5ffb-485d-aea4-69a20e72f9fb" providerId="ADAL" clId="{CA325B3D-E44A-4088-96EF-1A1C1B90452E}" dt="2024-01-27T19:19:49.843" v="2010" actId="1076"/>
          <ac:spMkLst>
            <pc:docMk/>
            <pc:sldMk cId="1769872131" sldId="305"/>
            <ac:spMk id="9" creationId="{A58E61DF-782E-6589-A7E1-D5E3E73FF00E}"/>
          </ac:spMkLst>
        </pc:spChg>
        <pc:spChg chg="add mod">
          <ac:chgData name="Daniel Rough (Staff)" userId="203e01cb-5ffb-485d-aea4-69a20e72f9fb" providerId="ADAL" clId="{CA325B3D-E44A-4088-96EF-1A1C1B90452E}" dt="2024-01-27T19:19:47.698" v="2009" actId="1076"/>
          <ac:spMkLst>
            <pc:docMk/>
            <pc:sldMk cId="1769872131" sldId="305"/>
            <ac:spMk id="10" creationId="{C63F2AD7-E1B0-983C-DEAB-D55A60842D2D}"/>
          </ac:spMkLst>
        </pc:spChg>
        <pc:spChg chg="add mod">
          <ac:chgData name="Daniel Rough (Staff)" userId="203e01cb-5ffb-485d-aea4-69a20e72f9fb" providerId="ADAL" clId="{CA325B3D-E44A-4088-96EF-1A1C1B90452E}" dt="2024-01-27T19:15:54.906" v="1884" actId="1076"/>
          <ac:spMkLst>
            <pc:docMk/>
            <pc:sldMk cId="1769872131" sldId="305"/>
            <ac:spMk id="11" creationId="{322BE4F1-7117-24C7-7829-7B811D290D51}"/>
          </ac:spMkLst>
        </pc:spChg>
        <pc:spChg chg="add mod">
          <ac:chgData name="Daniel Rough (Staff)" userId="203e01cb-5ffb-485d-aea4-69a20e72f9fb" providerId="ADAL" clId="{CA325B3D-E44A-4088-96EF-1A1C1B90452E}" dt="2024-01-27T19:14:54.049" v="1727"/>
          <ac:spMkLst>
            <pc:docMk/>
            <pc:sldMk cId="1769872131" sldId="305"/>
            <ac:spMk id="12" creationId="{040F6391-2E47-D49F-EF08-9C1916325CD6}"/>
          </ac:spMkLst>
        </pc:spChg>
        <pc:spChg chg="mod">
          <ac:chgData name="Daniel Rough (Staff)" userId="203e01cb-5ffb-485d-aea4-69a20e72f9fb" providerId="ADAL" clId="{CA325B3D-E44A-4088-96EF-1A1C1B90452E}" dt="2024-01-27T19:13:28.237" v="1700" actId="1076"/>
          <ac:spMkLst>
            <pc:docMk/>
            <pc:sldMk cId="1769872131" sldId="305"/>
            <ac:spMk id="14" creationId="{80FAACB6-C29A-6AEA-D82E-6820C6F38CF0}"/>
          </ac:spMkLst>
        </pc:spChg>
        <pc:spChg chg="add mod ord">
          <ac:chgData name="Daniel Rough (Staff)" userId="203e01cb-5ffb-485d-aea4-69a20e72f9fb" providerId="ADAL" clId="{CA325B3D-E44A-4088-96EF-1A1C1B90452E}" dt="2024-01-27T19:17:39.787" v="1912" actId="21"/>
          <ac:spMkLst>
            <pc:docMk/>
            <pc:sldMk cId="1769872131" sldId="305"/>
            <ac:spMk id="15" creationId="{4EF9A20D-EDC6-169D-0D4D-A5FF83F39A6F}"/>
          </ac:spMkLst>
        </pc:spChg>
        <pc:spChg chg="add mod">
          <ac:chgData name="Daniel Rough (Staff)" userId="203e01cb-5ffb-485d-aea4-69a20e72f9fb" providerId="ADAL" clId="{CA325B3D-E44A-4088-96EF-1A1C1B90452E}" dt="2024-01-27T19:18:03.019" v="1919" actId="1076"/>
          <ac:spMkLst>
            <pc:docMk/>
            <pc:sldMk cId="1769872131" sldId="305"/>
            <ac:spMk id="16" creationId="{179C9DD5-6354-186F-A767-46514DD9B341}"/>
          </ac:spMkLst>
        </pc:spChg>
        <pc:spChg chg="del mod">
          <ac:chgData name="Daniel Rough (Staff)" userId="203e01cb-5ffb-485d-aea4-69a20e72f9fb" providerId="ADAL" clId="{CA325B3D-E44A-4088-96EF-1A1C1B90452E}" dt="2024-01-27T19:16:00.850" v="1886" actId="478"/>
          <ac:spMkLst>
            <pc:docMk/>
            <pc:sldMk cId="1769872131" sldId="305"/>
            <ac:spMk id="18" creationId="{CA589BBF-CB4F-1645-AFB4-12D06F7CEBFA}"/>
          </ac:spMkLst>
        </pc:spChg>
        <pc:spChg chg="add mod">
          <ac:chgData name="Daniel Rough (Staff)" userId="203e01cb-5ffb-485d-aea4-69a20e72f9fb" providerId="ADAL" clId="{CA325B3D-E44A-4088-96EF-1A1C1B90452E}" dt="2024-01-27T19:21:10.524" v="2030" actId="1076"/>
          <ac:spMkLst>
            <pc:docMk/>
            <pc:sldMk cId="1769872131" sldId="305"/>
            <ac:spMk id="19" creationId="{BE3D7592-8109-3E42-00F6-48A7346E26CF}"/>
          </ac:spMkLst>
        </pc:spChg>
        <pc:spChg chg="mod">
          <ac:chgData name="Daniel Rough (Staff)" userId="203e01cb-5ffb-485d-aea4-69a20e72f9fb" providerId="ADAL" clId="{CA325B3D-E44A-4088-96EF-1A1C1B90452E}" dt="2024-01-27T19:13:28.237" v="1700" actId="1076"/>
          <ac:spMkLst>
            <pc:docMk/>
            <pc:sldMk cId="1769872131" sldId="305"/>
            <ac:spMk id="20" creationId="{AD9AAFE4-FE3C-8555-4AD3-A5D8986D8E91}"/>
          </ac:spMkLst>
        </pc:spChg>
        <pc:spChg chg="add mod">
          <ac:chgData name="Daniel Rough (Staff)" userId="203e01cb-5ffb-485d-aea4-69a20e72f9fb" providerId="ADAL" clId="{CA325B3D-E44A-4088-96EF-1A1C1B90452E}" dt="2024-01-27T19:22:12.379" v="2066" actId="1076"/>
          <ac:spMkLst>
            <pc:docMk/>
            <pc:sldMk cId="1769872131" sldId="305"/>
            <ac:spMk id="21" creationId="{E8A8DF01-6243-EC0E-3A6C-4F5788F87EFD}"/>
          </ac:spMkLst>
        </pc:spChg>
        <pc:spChg chg="add mod">
          <ac:chgData name="Daniel Rough (Staff)" userId="203e01cb-5ffb-485d-aea4-69a20e72f9fb" providerId="ADAL" clId="{CA325B3D-E44A-4088-96EF-1A1C1B90452E}" dt="2024-01-27T19:21:53.228" v="2062" actId="1076"/>
          <ac:spMkLst>
            <pc:docMk/>
            <pc:sldMk cId="1769872131" sldId="305"/>
            <ac:spMk id="22" creationId="{52014DC8-4334-1337-FA89-DF9218145B48}"/>
          </ac:spMkLst>
        </pc:spChg>
        <pc:picChg chg="mod">
          <ac:chgData name="Daniel Rough (Staff)" userId="203e01cb-5ffb-485d-aea4-69a20e72f9fb" providerId="ADAL" clId="{CA325B3D-E44A-4088-96EF-1A1C1B90452E}" dt="2024-01-27T19:13:28.237" v="1700" actId="1076"/>
          <ac:picMkLst>
            <pc:docMk/>
            <pc:sldMk cId="1769872131" sldId="305"/>
            <ac:picMk id="13" creationId="{1005C9AF-E981-B5CF-4CF9-D11264C21CE3}"/>
          </ac:picMkLst>
        </pc:picChg>
      </pc:sldChg>
      <pc:sldChg chg="addSp delSp modSp add mod ord delAnim modAnim modNotesTx">
        <pc:chgData name="Daniel Rough (Staff)" userId="203e01cb-5ffb-485d-aea4-69a20e72f9fb" providerId="ADAL" clId="{CA325B3D-E44A-4088-96EF-1A1C1B90452E}" dt="2024-01-28T16:40:06.518" v="10642"/>
        <pc:sldMkLst>
          <pc:docMk/>
          <pc:sldMk cId="1656936651" sldId="306"/>
        </pc:sldMkLst>
        <pc:spChg chg="add mod ord">
          <ac:chgData name="Daniel Rough (Staff)" userId="203e01cb-5ffb-485d-aea4-69a20e72f9fb" providerId="ADAL" clId="{CA325B3D-E44A-4088-96EF-1A1C1B90452E}" dt="2024-01-27T19:27:10.610" v="2429" actId="167"/>
          <ac:spMkLst>
            <pc:docMk/>
            <pc:sldMk cId="1656936651" sldId="306"/>
            <ac:spMk id="3" creationId="{037CD5F2-4833-9B38-02F2-5B1375C83517}"/>
          </ac:spMkLst>
        </pc:spChg>
        <pc:spChg chg="mod">
          <ac:chgData name="Daniel Rough (Staff)" userId="203e01cb-5ffb-485d-aea4-69a20e72f9fb" providerId="ADAL" clId="{CA325B3D-E44A-4088-96EF-1A1C1B90452E}" dt="2024-01-27T19:23:29.483" v="2082" actId="20577"/>
          <ac:spMkLst>
            <pc:docMk/>
            <pc:sldMk cId="1656936651" sldId="306"/>
            <ac:spMk id="5" creationId="{EA9C55F8-59E9-79DA-FA8B-F6F04C6E8F9A}"/>
          </ac:spMkLst>
        </pc:spChg>
        <pc:spChg chg="add mod">
          <ac:chgData name="Daniel Rough (Staff)" userId="203e01cb-5ffb-485d-aea4-69a20e72f9fb" providerId="ADAL" clId="{CA325B3D-E44A-4088-96EF-1A1C1B90452E}" dt="2024-01-27T19:33:35.308" v="2502" actId="2711"/>
          <ac:spMkLst>
            <pc:docMk/>
            <pc:sldMk cId="1656936651" sldId="306"/>
            <ac:spMk id="6" creationId="{25491E36-DA9D-0847-C7EA-494E3D564A29}"/>
          </ac:spMkLst>
        </pc:spChg>
        <pc:spChg chg="mod">
          <ac:chgData name="Daniel Rough (Staff)" userId="203e01cb-5ffb-485d-aea4-69a20e72f9fb" providerId="ADAL" clId="{CA325B3D-E44A-4088-96EF-1A1C1B90452E}" dt="2024-01-27T19:26:46.195" v="2422" actId="1076"/>
          <ac:spMkLst>
            <pc:docMk/>
            <pc:sldMk cId="1656936651" sldId="306"/>
            <ac:spMk id="11" creationId="{B980D9FE-B62D-A248-D260-337C3C78A980}"/>
          </ac:spMkLst>
        </pc:spChg>
        <pc:spChg chg="del">
          <ac:chgData name="Daniel Rough (Staff)" userId="203e01cb-5ffb-485d-aea4-69a20e72f9fb" providerId="ADAL" clId="{CA325B3D-E44A-4088-96EF-1A1C1B90452E}" dt="2024-01-27T19:25:18.518" v="2084" actId="478"/>
          <ac:spMkLst>
            <pc:docMk/>
            <pc:sldMk cId="1656936651" sldId="306"/>
            <ac:spMk id="14" creationId="{80FAACB6-C29A-6AEA-D82E-6820C6F38CF0}"/>
          </ac:spMkLst>
        </pc:spChg>
        <pc:spChg chg="del">
          <ac:chgData name="Daniel Rough (Staff)" userId="203e01cb-5ffb-485d-aea4-69a20e72f9fb" providerId="ADAL" clId="{CA325B3D-E44A-4088-96EF-1A1C1B90452E}" dt="2024-01-27T19:25:18.518" v="2084" actId="478"/>
          <ac:spMkLst>
            <pc:docMk/>
            <pc:sldMk cId="1656936651" sldId="306"/>
            <ac:spMk id="15" creationId="{A67C9048-504D-B486-FBBD-67E0AD55BDEC}"/>
          </ac:spMkLst>
        </pc:spChg>
        <pc:spChg chg="del">
          <ac:chgData name="Daniel Rough (Staff)" userId="203e01cb-5ffb-485d-aea4-69a20e72f9fb" providerId="ADAL" clId="{CA325B3D-E44A-4088-96EF-1A1C1B90452E}" dt="2024-01-27T19:25:18.518" v="2084" actId="478"/>
          <ac:spMkLst>
            <pc:docMk/>
            <pc:sldMk cId="1656936651" sldId="306"/>
            <ac:spMk id="17" creationId="{067CA7BE-663F-3B87-C5E5-EE966D356488}"/>
          </ac:spMkLst>
        </pc:spChg>
        <pc:spChg chg="del">
          <ac:chgData name="Daniel Rough (Staff)" userId="203e01cb-5ffb-485d-aea4-69a20e72f9fb" providerId="ADAL" clId="{CA325B3D-E44A-4088-96EF-1A1C1B90452E}" dt="2024-01-27T19:25:18.518" v="2084" actId="478"/>
          <ac:spMkLst>
            <pc:docMk/>
            <pc:sldMk cId="1656936651" sldId="306"/>
            <ac:spMk id="18" creationId="{CA589BBF-CB4F-1645-AFB4-12D06F7CEBFA}"/>
          </ac:spMkLst>
        </pc:spChg>
        <pc:spChg chg="del">
          <ac:chgData name="Daniel Rough (Staff)" userId="203e01cb-5ffb-485d-aea4-69a20e72f9fb" providerId="ADAL" clId="{CA325B3D-E44A-4088-96EF-1A1C1B90452E}" dt="2024-01-27T19:25:18.518" v="2084" actId="478"/>
          <ac:spMkLst>
            <pc:docMk/>
            <pc:sldMk cId="1656936651" sldId="306"/>
            <ac:spMk id="19" creationId="{CFD28656-080C-55AA-55AA-243EE9A0BC19}"/>
          </ac:spMkLst>
        </pc:spChg>
        <pc:spChg chg="del">
          <ac:chgData name="Daniel Rough (Staff)" userId="203e01cb-5ffb-485d-aea4-69a20e72f9fb" providerId="ADAL" clId="{CA325B3D-E44A-4088-96EF-1A1C1B90452E}" dt="2024-01-27T19:25:18.518" v="2084" actId="478"/>
          <ac:spMkLst>
            <pc:docMk/>
            <pc:sldMk cId="1656936651" sldId="306"/>
            <ac:spMk id="20" creationId="{AD9AAFE4-FE3C-8555-4AD3-A5D8986D8E91}"/>
          </ac:spMkLst>
        </pc:spChg>
        <pc:spChg chg="del mod">
          <ac:chgData name="Daniel Rough (Staff)" userId="203e01cb-5ffb-485d-aea4-69a20e72f9fb" providerId="ADAL" clId="{CA325B3D-E44A-4088-96EF-1A1C1B90452E}" dt="2024-01-27T19:27:01.638" v="2424" actId="478"/>
          <ac:spMkLst>
            <pc:docMk/>
            <pc:sldMk cId="1656936651" sldId="306"/>
            <ac:spMk id="22" creationId="{62B93F08-C746-CE54-BBD1-99AA3DDBF24D}"/>
          </ac:spMkLst>
        </pc:spChg>
        <pc:picChg chg="ord">
          <ac:chgData name="Daniel Rough (Staff)" userId="203e01cb-5ffb-485d-aea4-69a20e72f9fb" providerId="ADAL" clId="{CA325B3D-E44A-4088-96EF-1A1C1B90452E}" dt="2024-01-27T19:27:12.700" v="2430" actId="167"/>
          <ac:picMkLst>
            <pc:docMk/>
            <pc:sldMk cId="1656936651" sldId="306"/>
            <ac:picMk id="2" creationId="{2972E1ED-A295-285D-DEAA-86B0E7C02DDF}"/>
          </ac:picMkLst>
        </pc:picChg>
        <pc:picChg chg="add mod">
          <ac:chgData name="Daniel Rough (Staff)" userId="203e01cb-5ffb-485d-aea4-69a20e72f9fb" providerId="ADAL" clId="{CA325B3D-E44A-4088-96EF-1A1C1B90452E}" dt="2024-01-27T19:32:33.572" v="2490" actId="1076"/>
          <ac:picMkLst>
            <pc:docMk/>
            <pc:sldMk cId="1656936651" sldId="306"/>
            <ac:picMk id="8" creationId="{F4000784-5001-8B0B-280C-57482898147D}"/>
          </ac:picMkLst>
        </pc:picChg>
        <pc:picChg chg="del">
          <ac:chgData name="Daniel Rough (Staff)" userId="203e01cb-5ffb-485d-aea4-69a20e72f9fb" providerId="ADAL" clId="{CA325B3D-E44A-4088-96EF-1A1C1B90452E}" dt="2024-01-27T19:25:18.518" v="2084" actId="478"/>
          <ac:picMkLst>
            <pc:docMk/>
            <pc:sldMk cId="1656936651" sldId="306"/>
            <ac:picMk id="13" creationId="{1005C9AF-E981-B5CF-4CF9-D11264C21CE3}"/>
          </ac:picMkLst>
        </pc:picChg>
        <pc:picChg chg="del">
          <ac:chgData name="Daniel Rough (Staff)" userId="203e01cb-5ffb-485d-aea4-69a20e72f9fb" providerId="ADAL" clId="{CA325B3D-E44A-4088-96EF-1A1C1B90452E}" dt="2024-01-27T19:25:16.358" v="2083" actId="478"/>
          <ac:picMkLst>
            <pc:docMk/>
            <pc:sldMk cId="1656936651" sldId="306"/>
            <ac:picMk id="24" creationId="{2385EA6C-6CBA-4DBA-225D-46CA3812F881}"/>
          </ac:picMkLst>
        </pc:picChg>
      </pc:sldChg>
      <pc:sldChg chg="addSp delSp modSp add mod delAnim modNotesTx">
        <pc:chgData name="Daniel Rough (Staff)" userId="203e01cb-5ffb-485d-aea4-69a20e72f9fb" providerId="ADAL" clId="{CA325B3D-E44A-4088-96EF-1A1C1B90452E}" dt="2024-01-28T16:09:28.486" v="8571" actId="20577"/>
        <pc:sldMkLst>
          <pc:docMk/>
          <pc:sldMk cId="1244070621" sldId="307"/>
        </pc:sldMkLst>
        <pc:spChg chg="del">
          <ac:chgData name="Daniel Rough (Staff)" userId="203e01cb-5ffb-485d-aea4-69a20e72f9fb" providerId="ADAL" clId="{CA325B3D-E44A-4088-96EF-1A1C1B90452E}" dt="2024-01-27T19:35:36.244" v="2593" actId="478"/>
          <ac:spMkLst>
            <pc:docMk/>
            <pc:sldMk cId="1244070621" sldId="307"/>
            <ac:spMk id="3" creationId="{037CD5F2-4833-9B38-02F2-5B1375C83517}"/>
          </ac:spMkLst>
        </pc:spChg>
        <pc:spChg chg="add mod">
          <ac:chgData name="Daniel Rough (Staff)" userId="203e01cb-5ffb-485d-aea4-69a20e72f9fb" providerId="ADAL" clId="{CA325B3D-E44A-4088-96EF-1A1C1B90452E}" dt="2024-01-27T19:43:09.963" v="2823" actId="1076"/>
          <ac:spMkLst>
            <pc:docMk/>
            <pc:sldMk cId="1244070621" sldId="307"/>
            <ac:spMk id="4" creationId="{C9EB6140-5660-9C36-9F19-C18D8A6079A0}"/>
          </ac:spMkLst>
        </pc:spChg>
        <pc:spChg chg="mod">
          <ac:chgData name="Daniel Rough (Staff)" userId="203e01cb-5ffb-485d-aea4-69a20e72f9fb" providerId="ADAL" clId="{CA325B3D-E44A-4088-96EF-1A1C1B90452E}" dt="2024-01-27T19:34:53.386" v="2510" actId="20577"/>
          <ac:spMkLst>
            <pc:docMk/>
            <pc:sldMk cId="1244070621" sldId="307"/>
            <ac:spMk id="5" creationId="{EA9C55F8-59E9-79DA-FA8B-F6F04C6E8F9A}"/>
          </ac:spMkLst>
        </pc:spChg>
        <pc:spChg chg="mod">
          <ac:chgData name="Daniel Rough (Staff)" userId="203e01cb-5ffb-485d-aea4-69a20e72f9fb" providerId="ADAL" clId="{CA325B3D-E44A-4088-96EF-1A1C1B90452E}" dt="2024-01-27T19:40:07.897" v="2743" actId="114"/>
          <ac:spMkLst>
            <pc:docMk/>
            <pc:sldMk cId="1244070621" sldId="307"/>
            <ac:spMk id="6" creationId="{25491E36-DA9D-0847-C7EA-494E3D564A29}"/>
          </ac:spMkLst>
        </pc:spChg>
        <pc:spChg chg="add mod">
          <ac:chgData name="Daniel Rough (Staff)" userId="203e01cb-5ffb-485d-aea4-69a20e72f9fb" providerId="ADAL" clId="{CA325B3D-E44A-4088-96EF-1A1C1B90452E}" dt="2024-01-27T19:44:36.484" v="2890" actId="1076"/>
          <ac:spMkLst>
            <pc:docMk/>
            <pc:sldMk cId="1244070621" sldId="307"/>
            <ac:spMk id="7" creationId="{BFAE581B-C98F-4F71-267D-D66A697CD03E}"/>
          </ac:spMkLst>
        </pc:spChg>
        <pc:spChg chg="mod">
          <ac:chgData name="Daniel Rough (Staff)" userId="203e01cb-5ffb-485d-aea4-69a20e72f9fb" providerId="ADAL" clId="{CA325B3D-E44A-4088-96EF-1A1C1B90452E}" dt="2024-01-27T19:37:18.797" v="2680" actId="14100"/>
          <ac:spMkLst>
            <pc:docMk/>
            <pc:sldMk cId="1244070621" sldId="307"/>
            <ac:spMk id="11" creationId="{B980D9FE-B62D-A248-D260-337C3C78A980}"/>
          </ac:spMkLst>
        </pc:spChg>
        <pc:picChg chg="mod">
          <ac:chgData name="Daniel Rough (Staff)" userId="203e01cb-5ffb-485d-aea4-69a20e72f9fb" providerId="ADAL" clId="{CA325B3D-E44A-4088-96EF-1A1C1B90452E}" dt="2024-01-27T19:41:39.194" v="2748" actId="1076"/>
          <ac:picMkLst>
            <pc:docMk/>
            <pc:sldMk cId="1244070621" sldId="307"/>
            <ac:picMk id="8" creationId="{F4000784-5001-8B0B-280C-57482898147D}"/>
          </ac:picMkLst>
        </pc:picChg>
      </pc:sldChg>
      <pc:sldChg chg="addSp delSp modSp add mod ord delAnim modAnim modNotesTx">
        <pc:chgData name="Daniel Rough (Staff)" userId="203e01cb-5ffb-485d-aea4-69a20e72f9fb" providerId="ADAL" clId="{CA325B3D-E44A-4088-96EF-1A1C1B90452E}" dt="2024-01-28T16:40:19.679" v="10643"/>
        <pc:sldMkLst>
          <pc:docMk/>
          <pc:sldMk cId="3833299723" sldId="308"/>
        </pc:sldMkLst>
        <pc:spChg chg="del">
          <ac:chgData name="Daniel Rough (Staff)" userId="203e01cb-5ffb-485d-aea4-69a20e72f9fb" providerId="ADAL" clId="{CA325B3D-E44A-4088-96EF-1A1C1B90452E}" dt="2024-01-27T19:46:18.195" v="2898" actId="478"/>
          <ac:spMkLst>
            <pc:docMk/>
            <pc:sldMk cId="3833299723" sldId="308"/>
            <ac:spMk id="4" creationId="{C9EB6140-5660-9C36-9F19-C18D8A6079A0}"/>
          </ac:spMkLst>
        </pc:spChg>
        <pc:spChg chg="mod">
          <ac:chgData name="Daniel Rough (Staff)" userId="203e01cb-5ffb-485d-aea4-69a20e72f9fb" providerId="ADAL" clId="{CA325B3D-E44A-4088-96EF-1A1C1B90452E}" dt="2024-01-27T19:59:35.631" v="3231" actId="122"/>
          <ac:spMkLst>
            <pc:docMk/>
            <pc:sldMk cId="3833299723" sldId="308"/>
            <ac:spMk id="6" creationId="{25491E36-DA9D-0847-C7EA-494E3D564A29}"/>
          </ac:spMkLst>
        </pc:spChg>
        <pc:spChg chg="del">
          <ac:chgData name="Daniel Rough (Staff)" userId="203e01cb-5ffb-485d-aea4-69a20e72f9fb" providerId="ADAL" clId="{CA325B3D-E44A-4088-96EF-1A1C1B90452E}" dt="2024-01-27T19:46:15.478" v="2897" actId="478"/>
          <ac:spMkLst>
            <pc:docMk/>
            <pc:sldMk cId="3833299723" sldId="308"/>
            <ac:spMk id="7" creationId="{BFAE581B-C98F-4F71-267D-D66A697CD03E}"/>
          </ac:spMkLst>
        </pc:spChg>
        <pc:spChg chg="add mod">
          <ac:chgData name="Daniel Rough (Staff)" userId="203e01cb-5ffb-485d-aea4-69a20e72f9fb" providerId="ADAL" clId="{CA325B3D-E44A-4088-96EF-1A1C1B90452E}" dt="2024-01-27T19:49:10.346" v="2926" actId="1076"/>
          <ac:spMkLst>
            <pc:docMk/>
            <pc:sldMk cId="3833299723" sldId="308"/>
            <ac:spMk id="9" creationId="{866CA6B2-E99E-3DE1-88E6-91C9F961308E}"/>
          </ac:spMkLst>
        </pc:spChg>
        <pc:spChg chg="del">
          <ac:chgData name="Daniel Rough (Staff)" userId="203e01cb-5ffb-485d-aea4-69a20e72f9fb" providerId="ADAL" clId="{CA325B3D-E44A-4088-96EF-1A1C1B90452E}" dt="2024-01-27T19:46:21.161" v="2899" actId="478"/>
          <ac:spMkLst>
            <pc:docMk/>
            <pc:sldMk cId="3833299723" sldId="308"/>
            <ac:spMk id="11" creationId="{B980D9FE-B62D-A248-D260-337C3C78A980}"/>
          </ac:spMkLst>
        </pc:spChg>
        <pc:spChg chg="add mod">
          <ac:chgData name="Daniel Rough (Staff)" userId="203e01cb-5ffb-485d-aea4-69a20e72f9fb" providerId="ADAL" clId="{CA325B3D-E44A-4088-96EF-1A1C1B90452E}" dt="2024-01-27T19:59:56.227" v="3232" actId="1076"/>
          <ac:spMkLst>
            <pc:docMk/>
            <pc:sldMk cId="3833299723" sldId="308"/>
            <ac:spMk id="12" creationId="{C2A266B9-6839-304F-42EB-9791775920A7}"/>
          </ac:spMkLst>
        </pc:spChg>
        <pc:spChg chg="add mod ord">
          <ac:chgData name="Daniel Rough (Staff)" userId="203e01cb-5ffb-485d-aea4-69a20e72f9fb" providerId="ADAL" clId="{CA325B3D-E44A-4088-96EF-1A1C1B90452E}" dt="2024-01-27T19:59:58.699" v="3233" actId="1076"/>
          <ac:spMkLst>
            <pc:docMk/>
            <pc:sldMk cId="3833299723" sldId="308"/>
            <ac:spMk id="13" creationId="{C4ED0804-3A38-C224-72ED-BC1A504F210B}"/>
          </ac:spMkLst>
        </pc:spChg>
        <pc:spChg chg="add mod">
          <ac:chgData name="Daniel Rough (Staff)" userId="203e01cb-5ffb-485d-aea4-69a20e72f9fb" providerId="ADAL" clId="{CA325B3D-E44A-4088-96EF-1A1C1B90452E}" dt="2024-01-27T19:51:01.932" v="3104" actId="20577"/>
          <ac:spMkLst>
            <pc:docMk/>
            <pc:sldMk cId="3833299723" sldId="308"/>
            <ac:spMk id="14" creationId="{4DC39411-77FC-5B81-0E49-36D176FF3330}"/>
          </ac:spMkLst>
        </pc:spChg>
        <pc:spChg chg="add del mod">
          <ac:chgData name="Daniel Rough (Staff)" userId="203e01cb-5ffb-485d-aea4-69a20e72f9fb" providerId="ADAL" clId="{CA325B3D-E44A-4088-96EF-1A1C1B90452E}" dt="2024-01-27T20:04:47.963" v="3286" actId="21"/>
          <ac:spMkLst>
            <pc:docMk/>
            <pc:sldMk cId="3833299723" sldId="308"/>
            <ac:spMk id="15" creationId="{340A2AD3-4882-838D-CDAF-7E4731DC4C50}"/>
          </ac:spMkLst>
        </pc:spChg>
        <pc:spChg chg="add del mod">
          <ac:chgData name="Daniel Rough (Staff)" userId="203e01cb-5ffb-485d-aea4-69a20e72f9fb" providerId="ADAL" clId="{CA325B3D-E44A-4088-96EF-1A1C1B90452E}" dt="2024-01-27T20:04:47.963" v="3286" actId="21"/>
          <ac:spMkLst>
            <pc:docMk/>
            <pc:sldMk cId="3833299723" sldId="308"/>
            <ac:spMk id="16" creationId="{99D2E3C9-C180-FA7C-7C2C-62F0F92D4C4E}"/>
          </ac:spMkLst>
        </pc:spChg>
        <pc:picChg chg="mod ord">
          <ac:chgData name="Daniel Rough (Staff)" userId="203e01cb-5ffb-485d-aea4-69a20e72f9fb" providerId="ADAL" clId="{CA325B3D-E44A-4088-96EF-1A1C1B90452E}" dt="2024-01-27T20:03:49.952" v="3285" actId="1035"/>
          <ac:picMkLst>
            <pc:docMk/>
            <pc:sldMk cId="3833299723" sldId="308"/>
            <ac:picMk id="2" creationId="{2972E1ED-A295-285D-DEAA-86B0E7C02DDF}"/>
          </ac:picMkLst>
        </pc:picChg>
        <pc:picChg chg="mod">
          <ac:chgData name="Daniel Rough (Staff)" userId="203e01cb-5ffb-485d-aea4-69a20e72f9fb" providerId="ADAL" clId="{CA325B3D-E44A-4088-96EF-1A1C1B90452E}" dt="2024-01-27T19:49:24.858" v="2930" actId="1076"/>
          <ac:picMkLst>
            <pc:docMk/>
            <pc:sldMk cId="3833299723" sldId="308"/>
            <ac:picMk id="8" creationId="{F4000784-5001-8B0B-280C-57482898147D}"/>
          </ac:picMkLst>
        </pc:picChg>
      </pc:sldChg>
      <pc:sldChg chg="addSp delSp modSp add mod delAnim modAnim modNotesTx">
        <pc:chgData name="Daniel Rough (Staff)" userId="203e01cb-5ffb-485d-aea4-69a20e72f9fb" providerId="ADAL" clId="{CA325B3D-E44A-4088-96EF-1A1C1B90452E}" dt="2024-01-28T16:40:25.650" v="10644"/>
        <pc:sldMkLst>
          <pc:docMk/>
          <pc:sldMk cId="1644654682" sldId="309"/>
        </pc:sldMkLst>
        <pc:spChg chg="add mod">
          <ac:chgData name="Daniel Rough (Staff)" userId="203e01cb-5ffb-485d-aea4-69a20e72f9fb" providerId="ADAL" clId="{CA325B3D-E44A-4088-96EF-1A1C1B90452E}" dt="2024-01-27T20:09:58.386" v="3415" actId="1076"/>
          <ac:spMkLst>
            <pc:docMk/>
            <pc:sldMk cId="1644654682" sldId="309"/>
            <ac:spMk id="4" creationId="{0E0DF534-FB5A-9049-2619-6EBCA27C9901}"/>
          </ac:spMkLst>
        </pc:spChg>
        <pc:spChg chg="del">
          <ac:chgData name="Daniel Rough (Staff)" userId="203e01cb-5ffb-485d-aea4-69a20e72f9fb" providerId="ADAL" clId="{CA325B3D-E44A-4088-96EF-1A1C1B90452E}" dt="2024-01-27T20:04:57.292" v="3288" actId="478"/>
          <ac:spMkLst>
            <pc:docMk/>
            <pc:sldMk cId="1644654682" sldId="309"/>
            <ac:spMk id="6" creationId="{25491E36-DA9D-0847-C7EA-494E3D564A29}"/>
          </ac:spMkLst>
        </pc:spChg>
        <pc:spChg chg="add mod">
          <ac:chgData name="Daniel Rough (Staff)" userId="203e01cb-5ffb-485d-aea4-69a20e72f9fb" providerId="ADAL" clId="{CA325B3D-E44A-4088-96EF-1A1C1B90452E}" dt="2024-01-27T20:09:52.659" v="3413" actId="1076"/>
          <ac:spMkLst>
            <pc:docMk/>
            <pc:sldMk cId="1644654682" sldId="309"/>
            <ac:spMk id="7" creationId="{37DD290A-BCA4-BBD6-A40B-4CCBBDF548A7}"/>
          </ac:spMkLst>
        </pc:spChg>
        <pc:spChg chg="del">
          <ac:chgData name="Daniel Rough (Staff)" userId="203e01cb-5ffb-485d-aea4-69a20e72f9fb" providerId="ADAL" clId="{CA325B3D-E44A-4088-96EF-1A1C1B90452E}" dt="2024-01-27T20:05:00.425" v="3289" actId="478"/>
          <ac:spMkLst>
            <pc:docMk/>
            <pc:sldMk cId="1644654682" sldId="309"/>
            <ac:spMk id="9" creationId="{866CA6B2-E99E-3DE1-88E6-91C9F961308E}"/>
          </ac:spMkLst>
        </pc:spChg>
        <pc:spChg chg="add mod">
          <ac:chgData name="Daniel Rough (Staff)" userId="203e01cb-5ffb-485d-aea4-69a20e72f9fb" providerId="ADAL" clId="{CA325B3D-E44A-4088-96EF-1A1C1B90452E}" dt="2024-01-27T20:10:04.099" v="3417" actId="1076"/>
          <ac:spMkLst>
            <pc:docMk/>
            <pc:sldMk cId="1644654682" sldId="309"/>
            <ac:spMk id="10" creationId="{34DE839C-769A-D0CA-46F5-FAB2371B37D7}"/>
          </ac:spMkLst>
        </pc:spChg>
        <pc:spChg chg="add mod">
          <ac:chgData name="Daniel Rough (Staff)" userId="203e01cb-5ffb-485d-aea4-69a20e72f9fb" providerId="ADAL" clId="{CA325B3D-E44A-4088-96EF-1A1C1B90452E}" dt="2024-01-27T20:10:11.475" v="3419" actId="1076"/>
          <ac:spMkLst>
            <pc:docMk/>
            <pc:sldMk cId="1644654682" sldId="309"/>
            <ac:spMk id="11" creationId="{E0FBD323-357D-1FB7-24CB-4600465CFC94}"/>
          </ac:spMkLst>
        </pc:spChg>
        <pc:spChg chg="del">
          <ac:chgData name="Daniel Rough (Staff)" userId="203e01cb-5ffb-485d-aea4-69a20e72f9fb" providerId="ADAL" clId="{CA325B3D-E44A-4088-96EF-1A1C1B90452E}" dt="2024-01-27T20:04:57.292" v="3288" actId="478"/>
          <ac:spMkLst>
            <pc:docMk/>
            <pc:sldMk cId="1644654682" sldId="309"/>
            <ac:spMk id="12" creationId="{C2A266B9-6839-304F-42EB-9791775920A7}"/>
          </ac:spMkLst>
        </pc:spChg>
        <pc:spChg chg="del">
          <ac:chgData name="Daniel Rough (Staff)" userId="203e01cb-5ffb-485d-aea4-69a20e72f9fb" providerId="ADAL" clId="{CA325B3D-E44A-4088-96EF-1A1C1B90452E}" dt="2024-01-27T20:04:57.292" v="3288" actId="478"/>
          <ac:spMkLst>
            <pc:docMk/>
            <pc:sldMk cId="1644654682" sldId="309"/>
            <ac:spMk id="13" creationId="{C4ED0804-3A38-C224-72ED-BC1A504F210B}"/>
          </ac:spMkLst>
        </pc:spChg>
        <pc:spChg chg="del">
          <ac:chgData name="Daniel Rough (Staff)" userId="203e01cb-5ffb-485d-aea4-69a20e72f9fb" providerId="ADAL" clId="{CA325B3D-E44A-4088-96EF-1A1C1B90452E}" dt="2024-01-27T20:05:00.425" v="3289" actId="478"/>
          <ac:spMkLst>
            <pc:docMk/>
            <pc:sldMk cId="1644654682" sldId="309"/>
            <ac:spMk id="14" creationId="{4DC39411-77FC-5B81-0E49-36D176FF3330}"/>
          </ac:spMkLst>
        </pc:spChg>
        <pc:spChg chg="add mod">
          <ac:chgData name="Daniel Rough (Staff)" userId="203e01cb-5ffb-485d-aea4-69a20e72f9fb" providerId="ADAL" clId="{CA325B3D-E44A-4088-96EF-1A1C1B90452E}" dt="2024-01-27T20:05:21.397" v="3296"/>
          <ac:spMkLst>
            <pc:docMk/>
            <pc:sldMk cId="1644654682" sldId="309"/>
            <ac:spMk id="15" creationId="{340A2AD3-4882-838D-CDAF-7E4731DC4C50}"/>
          </ac:spMkLst>
        </pc:spChg>
        <pc:spChg chg="add del mod">
          <ac:chgData name="Daniel Rough (Staff)" userId="203e01cb-5ffb-485d-aea4-69a20e72f9fb" providerId="ADAL" clId="{CA325B3D-E44A-4088-96EF-1A1C1B90452E}" dt="2024-01-27T20:05:11.575" v="3293" actId="478"/>
          <ac:spMkLst>
            <pc:docMk/>
            <pc:sldMk cId="1644654682" sldId="309"/>
            <ac:spMk id="16" creationId="{99D2E3C9-C180-FA7C-7C2C-62F0F92D4C4E}"/>
          </ac:spMkLst>
        </pc:spChg>
        <pc:picChg chg="del">
          <ac:chgData name="Daniel Rough (Staff)" userId="203e01cb-5ffb-485d-aea4-69a20e72f9fb" providerId="ADAL" clId="{CA325B3D-E44A-4088-96EF-1A1C1B90452E}" dt="2024-01-27T20:05:00.425" v="3289" actId="478"/>
          <ac:picMkLst>
            <pc:docMk/>
            <pc:sldMk cId="1644654682" sldId="309"/>
            <ac:picMk id="8" creationId="{F4000784-5001-8B0B-280C-57482898147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B67142-478C-40D5-BD80-F15689518788}" type="datetimeFigureOut">
              <a:rPr lang="en-GB" smtClean="0"/>
              <a:t>28/01/2024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A4F36-A8BB-492E-B252-FDBC1BC92E00}" type="slidenum">
              <a:rPr lang="en-GB" smtClean="0"/>
              <a:t>‹#›</a:t>
            </a:fld>
            <a:endParaRPr lang="en-GB"/>
          </a:p>
        </p:txBody>
      </p:sp>
    </p:spTree>
    <p:extLst>
      <p:ext uri="{BB962C8B-B14F-4D97-AF65-F5344CB8AC3E}">
        <p14:creationId xmlns:p14="http://schemas.microsoft.com/office/powerpoint/2010/main" val="276989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In this video, we are going to introduce a very important concept of random variables. And then we are going talk about a probability distribution of random variables. And we're going to focus here on discrete probability distribution, which are probability distributions of so-called discrete random variables.</a:t>
            </a:r>
          </a:p>
        </p:txBody>
      </p:sp>
      <p:sp>
        <p:nvSpPr>
          <p:cNvPr id="4" name="Slide Number Placeholder 3"/>
          <p:cNvSpPr>
            <a:spLocks noGrp="1"/>
          </p:cNvSpPr>
          <p:nvPr>
            <p:ph type="sldNum" sz="quarter" idx="5"/>
          </p:nvPr>
        </p:nvSpPr>
        <p:spPr/>
        <p:txBody>
          <a:bodyPr/>
          <a:lstStyle/>
          <a:p>
            <a:fld id="{520A4F36-A8BB-492E-B252-FDBC1BC92E00}" type="slidenum">
              <a:rPr lang="en-GB" smtClean="0"/>
              <a:t>1</a:t>
            </a:fld>
            <a:endParaRPr lang="en-GB"/>
          </a:p>
        </p:txBody>
      </p:sp>
    </p:spTree>
    <p:extLst>
      <p:ext uri="{BB962C8B-B14F-4D97-AF65-F5344CB8AC3E}">
        <p14:creationId xmlns:p14="http://schemas.microsoft.com/office/powerpoint/2010/main" val="1363489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this can be generalised for any number of successes and over any number of trials. So this is the generalised binomial probability formula. If we have a binomial probability distribution, the probability that our random variable will take a value x is n choose x, multiplied by p to the power of x, multiplied by (1-p) to the power of n-x. In other words, the probability of getting exactly x successes in n trials is this thing here. n is the number of trials, x is the number of successes in n trials, and p is the probability of success in any one trial. </a:t>
            </a:r>
          </a:p>
          <a:p>
            <a:endParaRPr lang="en-GB" dirty="0"/>
          </a:p>
          <a:p>
            <a:r>
              <a:rPr lang="en-GB" dirty="0"/>
              <a:t>We can also define the mean, variance, and standard deviation in simpler terms too. It's easy to see that mean of binomial probability distribution is n times p, because this will give us the mean probability of success across all trials. Variance is n times p times one minus p. Now, we're not going to derive these formulas right now, but you'll have to remember them because we’ll use them quite a lot in the statistics part when testing hypotheses and so on.</a:t>
            </a:r>
          </a:p>
        </p:txBody>
      </p:sp>
      <p:sp>
        <p:nvSpPr>
          <p:cNvPr id="4" name="Slide Number Placeholder 3"/>
          <p:cNvSpPr>
            <a:spLocks noGrp="1"/>
          </p:cNvSpPr>
          <p:nvPr>
            <p:ph type="sldNum" sz="quarter" idx="5"/>
          </p:nvPr>
        </p:nvSpPr>
        <p:spPr/>
        <p:txBody>
          <a:bodyPr/>
          <a:lstStyle/>
          <a:p>
            <a:fld id="{520A4F36-A8BB-492E-B252-FDBC1BC92E00}" type="slidenum">
              <a:rPr lang="en-GB" smtClean="0"/>
              <a:t>10</a:t>
            </a:fld>
            <a:endParaRPr lang="en-GB"/>
          </a:p>
        </p:txBody>
      </p:sp>
    </p:spTree>
    <p:extLst>
      <p:ext uri="{BB962C8B-B14F-4D97-AF65-F5344CB8AC3E}">
        <p14:creationId xmlns:p14="http://schemas.microsoft.com/office/powerpoint/2010/main" val="3764666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random variable can informally be defined as a variable whose value depends on outcomes of a random procedure. So we’re going to have a random procedure (rolling a dice, tossing a coin, betting on a roulette wheel, etc) which can produce a number of outcomes, and random variables are determined simply by assigning a numerical value for each of these possible outcomes.</a:t>
            </a:r>
          </a:p>
          <a:p>
            <a:endParaRPr lang="en-GB" dirty="0"/>
          </a:p>
          <a:p>
            <a:r>
              <a:rPr lang="en-GB" dirty="0"/>
              <a:t>A discrete random variable is a random variable can take only a finite or countably infinite number of values. A </a:t>
            </a:r>
            <a:r>
              <a:rPr lang="en-GB" b="1" dirty="0"/>
              <a:t>continuous </a:t>
            </a:r>
            <a:r>
              <a:rPr lang="en-GB" dirty="0"/>
              <a:t>random variable, which we’ll look at in the next video, is a variable that can take an uncountable, infinite number of different values. </a:t>
            </a:r>
          </a:p>
        </p:txBody>
      </p:sp>
      <p:sp>
        <p:nvSpPr>
          <p:cNvPr id="4" name="Slide Number Placeholder 3"/>
          <p:cNvSpPr>
            <a:spLocks noGrp="1"/>
          </p:cNvSpPr>
          <p:nvPr>
            <p:ph type="sldNum" sz="quarter" idx="5"/>
          </p:nvPr>
        </p:nvSpPr>
        <p:spPr/>
        <p:txBody>
          <a:bodyPr/>
          <a:lstStyle/>
          <a:p>
            <a:fld id="{520A4F36-A8BB-492E-B252-FDBC1BC92E00}" type="slidenum">
              <a:rPr lang="en-GB" smtClean="0"/>
              <a:t>2</a:t>
            </a:fld>
            <a:endParaRPr lang="en-GB"/>
          </a:p>
        </p:txBody>
      </p:sp>
    </p:spTree>
    <p:extLst>
      <p:ext uri="{BB962C8B-B14F-4D97-AF65-F5344CB8AC3E}">
        <p14:creationId xmlns:p14="http://schemas.microsoft.com/office/powerpoint/2010/main" val="1349809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related to random variables is a probability distribution. A probability distribution is a function that gives the probability for each different value that the random variable can take. There are three requirements that a probability distribution must satisfy. First, it needs to correspond to the values of a numerical random variable x. The sum of the probabilities that random variable can take has be one. And the probability of each individual value that a random variable can take has to be between 0 and 1. If our probability function satisfies all three of these conditions, then we can call it a probability distribution of numerical random variable X.</a:t>
            </a:r>
          </a:p>
          <a:p>
            <a:endParaRPr lang="en-GB" dirty="0"/>
          </a:p>
          <a:p>
            <a:r>
              <a:rPr lang="en-GB" dirty="0"/>
              <a:t>Now to make these concepts a bit more concrete, let’s have an example. Suppose that we are rolling a six-sided dice two times. This gives us a sample space of 36 different events. And let's say that our random variable X is the number of 6s that we get in these two rolls. So in this case, we have a random variable X and we assign to each simple event a number, which is the number of sixes. Assuming that our dice is homogeneous, meaning that we are equally likely to get each number in each roll, we’ll find the probability distribution for random variable x – which can take three different values: 0 – neither dice shows a 6; 1 – only one of our dice shows a 6; or 2 – both dice are 6s. Therefore, this is a discrete random variable – it’s finite and countable. So in order to find a probability distribution of variable x, we need to see what the probability is of getting each of these three different values for our random variable.</a:t>
            </a:r>
          </a:p>
          <a:p>
            <a:endParaRPr lang="en-GB" dirty="0"/>
          </a:p>
          <a:p>
            <a:r>
              <a:rPr lang="en-GB" dirty="0"/>
              <a:t>Looking at the sample space of rolling two dice, there are 36 possibilities. 25 of these involve no 6s at all, 10 of these involve a single 6, and only one has the double 6. And so we have the probability of each of our possible values of X by dividing these numbers by the whole sample space (i.e., 36). So we can see that a function p defined this way is indeed a probability distribution because each of these values is between 0 and 1. Each gives us the probability of getting exactly our variable x given some value, and they sum to 36/36, which is one! We can visually represent this distribution using a histogram. This is produced by using R. </a:t>
            </a:r>
          </a:p>
          <a:p>
            <a:endParaRPr lang="en-GB" dirty="0"/>
          </a:p>
        </p:txBody>
      </p:sp>
      <p:sp>
        <p:nvSpPr>
          <p:cNvPr id="4" name="Slide Number Placeholder 3"/>
          <p:cNvSpPr>
            <a:spLocks noGrp="1"/>
          </p:cNvSpPr>
          <p:nvPr>
            <p:ph type="sldNum" sz="quarter" idx="5"/>
          </p:nvPr>
        </p:nvSpPr>
        <p:spPr/>
        <p:txBody>
          <a:bodyPr/>
          <a:lstStyle/>
          <a:p>
            <a:fld id="{520A4F36-A8BB-492E-B252-FDBC1BC92E00}" type="slidenum">
              <a:rPr lang="en-GB" smtClean="0"/>
              <a:t>3</a:t>
            </a:fld>
            <a:endParaRPr lang="en-GB"/>
          </a:p>
        </p:txBody>
      </p:sp>
    </p:spTree>
    <p:extLst>
      <p:ext uri="{BB962C8B-B14F-4D97-AF65-F5344CB8AC3E}">
        <p14:creationId xmlns:p14="http://schemas.microsoft.com/office/powerpoint/2010/main" val="742861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GB" dirty="0"/>
                  <a:t>So an important thing to note is that, if we have a random variable, then it is defined over the whole population rather than a sample – that is, random variables characterise the </a:t>
                </a:r>
                <a:r>
                  <a:rPr lang="en-GB" b="1" dirty="0"/>
                  <a:t>whole population</a:t>
                </a:r>
                <a:r>
                  <a:rPr lang="en-GB" dirty="0"/>
                  <a:t>. Hence the probability distribution also describes the whole population rather than a sample. This probability distribution can be summarised, or described, using parameters, similar parameters that we used for describing the whole dataset - mean, variance and standard deviation. </a:t>
                </a:r>
              </a:p>
              <a:p>
                <a:endParaRPr lang="en-GB" dirty="0"/>
              </a:p>
              <a:p>
                <a:r>
                  <a:rPr lang="en-GB" dirty="0"/>
                  <a:t>The mean of a random variable can be defined by taking the sum of all the different values that x can take and calculating the sum of the values X can take multiplied by the probability of X actually occurring.</a:t>
                </a:r>
              </a:p>
              <a:p>
                <a:endParaRPr lang="en-GB" dirty="0"/>
              </a:p>
              <a:p>
                <a:r>
                  <a:rPr lang="en-GB" dirty="0"/>
                  <a:t>Related to this is also a concept of mathematical expectation. Mathematical expectation of a discrete random variable is denoted by E and defined by the sum of all possible values that a random variable X can take multiplied by its probability of occurring (i.e., the mean). This is the value that we </a:t>
                </a:r>
                <a:r>
                  <a:rPr lang="en-GB" b="1" dirty="0"/>
                  <a:t>expect </a:t>
                </a:r>
                <a:r>
                  <a:rPr lang="en-GB" dirty="0"/>
                  <a:t>to get after infinitely many repetitions of the same trial – the average value that we are going to get over all our trials. Of course, this might not be a value that we can get </a:t>
                </a:r>
                <a:r>
                  <a:rPr lang="en-GB" b="1" dirty="0"/>
                  <a:t>in practice</a:t>
                </a:r>
                <a:r>
                  <a:rPr lang="en-GB" b="0" dirty="0"/>
                  <a:t> – we’re never going to roll 0.7 double-sixes, but informally, it’s the </a:t>
                </a:r>
                <a:r>
                  <a:rPr lang="en-GB" b="0" i="0" dirty="0">
                    <a:solidFill>
                      <a:srgbClr val="4D5156"/>
                    </a:solidFill>
                    <a:effectLst/>
                    <a:latin typeface="arial" panose="020B0604020202020204" pitchFamily="34" charset="0"/>
                  </a:rPr>
                  <a:t>mean of the possible values a random variable can take, weighted by the probability of those outcomes. </a:t>
                </a:r>
              </a:p>
              <a:p>
                <a:endParaRPr lang="en-GB" b="0" i="0" dirty="0">
                  <a:solidFill>
                    <a:srgbClr val="4D5156"/>
                  </a:solidFill>
                  <a:effectLst/>
                  <a:latin typeface="arial" panose="020B0604020202020204" pitchFamily="34" charset="0"/>
                </a:endParaRPr>
              </a:p>
              <a:p>
                <a:r>
                  <a:rPr lang="en-GB" b="0" i="0" dirty="0">
                    <a:solidFill>
                      <a:srgbClr val="4D5156"/>
                    </a:solidFill>
                    <a:effectLst/>
                    <a:latin typeface="arial" panose="020B0604020202020204" pitchFamily="34" charset="0"/>
                  </a:rPr>
                  <a:t>We’ve also got our variance defined in the same way as it was last week, and our standard deviation which is simply the square root of the variance. Note the use of simples </a:t>
                </a:r>
                <a14:m>
                  <m:oMath xmlns:m="http://schemas.openxmlformats.org/officeDocument/2006/math">
                    <m:r>
                      <a:rPr lang="en-GB" sz="1200" b="0" i="1" smtClean="0">
                        <a:latin typeface="Cambria Math" panose="02040503050406030204" pitchFamily="18" charset="0"/>
                        <a:ea typeface="Cambria Math" panose="02040503050406030204" pitchFamily="18" charset="0"/>
                        <a:cs typeface="Open Sans Light" pitchFamily="2" charset="0"/>
                      </a:rPr>
                      <m:t>𝜇</m:t>
                    </m:r>
                  </m:oMath>
                </a14:m>
                <a:r>
                  <a:rPr lang="en-GB" b="0" i="0" dirty="0">
                    <a:solidFill>
                      <a:srgbClr val="4D5156"/>
                    </a:solidFill>
                    <a:effectLst/>
                    <a:latin typeface="arial" panose="020B0604020202020204" pitchFamily="34" charset="0"/>
                  </a:rPr>
                  <a:t> and </a:t>
                </a:r>
                <a14:m>
                  <m:oMath xmlns:m="http://schemas.openxmlformats.org/officeDocument/2006/math">
                    <m:r>
                      <a:rPr lang="en-GB" sz="1200" b="0" i="1" smtClean="0">
                        <a:latin typeface="Cambria Math" panose="02040503050406030204" pitchFamily="18" charset="0"/>
                        <a:ea typeface="Cambria Math" panose="02040503050406030204" pitchFamily="18" charset="0"/>
                        <a:cs typeface="Open Sans Light" pitchFamily="2" charset="0"/>
                      </a:rPr>
                      <m:t>𝜎</m:t>
                    </m:r>
                  </m:oMath>
                </a14:m>
                <a:r>
                  <a:rPr lang="en-GB" b="0" i="0" dirty="0">
                    <a:solidFill>
                      <a:srgbClr val="4D5156"/>
                    </a:solidFill>
                    <a:effectLst/>
                    <a:latin typeface="arial" panose="020B0604020202020204" pitchFamily="34" charset="0"/>
                  </a:rPr>
                  <a:t> as opposed to </a:t>
                </a:r>
                <a:r>
                  <a:rPr lang="en-GB" sz="1200" b="0" i="0" kern="1200" dirty="0">
                    <a:solidFill>
                      <a:schemeClr val="tx1"/>
                    </a:solidFill>
                    <a:effectLst/>
                    <a:latin typeface="+mn-lt"/>
                    <a:ea typeface="+mn-ea"/>
                    <a:cs typeface="+mn-cs"/>
                  </a:rPr>
                  <a:t>x̄ and s, because</a:t>
                </a:r>
                <a:r>
                  <a:rPr lang="en-GB" sz="1200" b="0" i="0" kern="1200" baseline="0" dirty="0">
                    <a:solidFill>
                      <a:schemeClr val="tx1"/>
                    </a:solidFill>
                    <a:effectLst/>
                    <a:latin typeface="+mn-lt"/>
                    <a:ea typeface="+mn-ea"/>
                    <a:cs typeface="+mn-cs"/>
                  </a:rPr>
                  <a:t> we’re talking about the </a:t>
                </a:r>
                <a:r>
                  <a:rPr lang="en-GB" sz="1200" b="1" i="0" kern="1200" baseline="0" dirty="0">
                    <a:solidFill>
                      <a:schemeClr val="tx1"/>
                    </a:solidFill>
                    <a:effectLst/>
                    <a:latin typeface="+mn-lt"/>
                    <a:ea typeface="+mn-ea"/>
                    <a:cs typeface="+mn-cs"/>
                  </a:rPr>
                  <a:t>population</a:t>
                </a:r>
                <a:r>
                  <a:rPr lang="en-GB" sz="1200" b="0" i="0" kern="1200" baseline="0" dirty="0">
                    <a:solidFill>
                      <a:schemeClr val="tx1"/>
                    </a:solidFill>
                    <a:effectLst/>
                    <a:latin typeface="+mn-lt"/>
                    <a:ea typeface="+mn-ea"/>
                    <a:cs typeface="+mn-cs"/>
                  </a:rPr>
                  <a:t>, not the </a:t>
                </a:r>
                <a:r>
                  <a:rPr lang="en-GB" sz="1200" b="1" i="0" kern="1200" baseline="0" dirty="0">
                    <a:solidFill>
                      <a:schemeClr val="tx1"/>
                    </a:solidFill>
                    <a:effectLst/>
                    <a:latin typeface="+mn-lt"/>
                    <a:ea typeface="+mn-ea"/>
                    <a:cs typeface="+mn-cs"/>
                  </a:rPr>
                  <a:t>sample</a:t>
                </a:r>
                <a:r>
                  <a:rPr lang="en-GB" sz="1200" b="0" i="0" kern="1200" baseline="0" dirty="0">
                    <a:solidFill>
                      <a:schemeClr val="tx1"/>
                    </a:solidFill>
                    <a:effectLst/>
                    <a:latin typeface="+mn-lt"/>
                    <a:ea typeface="+mn-ea"/>
                    <a:cs typeface="+mn-cs"/>
                  </a:rPr>
                  <a:t>. </a:t>
                </a:r>
                <a:endParaRPr lang="en-GB" b="0" i="0" dirty="0">
                  <a:solidFill>
                    <a:srgbClr val="4D5156"/>
                  </a:solidFill>
                  <a:effectLst/>
                  <a:latin typeface="arial" panose="020B0604020202020204" pitchFamily="34" charset="0"/>
                </a:endParaRPr>
              </a:p>
              <a:p>
                <a:endParaRPr lang="en-GB" b="0" i="0" dirty="0">
                  <a:solidFill>
                    <a:srgbClr val="4D5156"/>
                  </a:solidFill>
                  <a:effectLst/>
                  <a:latin typeface="arial" panose="020B0604020202020204" pitchFamily="34" charset="0"/>
                </a:endParaRPr>
              </a:p>
              <a:p>
                <a:endParaRPr lang="en-GB" dirty="0"/>
              </a:p>
            </p:txBody>
          </p:sp>
        </mc:Choice>
        <mc:Fallback>
          <p:sp>
            <p:nvSpPr>
              <p:cNvPr id="3" name="Notes Placeholder 2"/>
              <p:cNvSpPr>
                <a:spLocks noGrp="1"/>
              </p:cNvSpPr>
              <p:nvPr>
                <p:ph type="body" idx="1"/>
              </p:nvPr>
            </p:nvSpPr>
            <p:spPr/>
            <p:txBody>
              <a:bodyPr/>
              <a:lstStyle/>
              <a:p>
                <a:r>
                  <a:rPr lang="en-GB" dirty="0"/>
                  <a:t>So an important thing to note is that, if we have a random variable, then it is defined over the whole population rather than a sample – that is, random variables characterise the </a:t>
                </a:r>
                <a:r>
                  <a:rPr lang="en-GB" b="1" dirty="0"/>
                  <a:t>whole population</a:t>
                </a:r>
                <a:r>
                  <a:rPr lang="en-GB" dirty="0"/>
                  <a:t>. Hence the probability distribution also describes the whole population rather than a sample. This probability distribution can be summarised, or described, using parameters, similar parameters that we used for describing the whole dataset - mean, variance and standard deviation. </a:t>
                </a:r>
              </a:p>
              <a:p>
                <a:endParaRPr lang="en-GB" dirty="0"/>
              </a:p>
              <a:p>
                <a:r>
                  <a:rPr lang="en-GB" dirty="0"/>
                  <a:t>The mean of a random variable can be defined by taking the sum of all the different values that x can take and calculating the sum of the values X can take multiplied by the probability of X actually occurring.</a:t>
                </a:r>
              </a:p>
              <a:p>
                <a:endParaRPr lang="en-GB" dirty="0"/>
              </a:p>
              <a:p>
                <a:r>
                  <a:rPr lang="en-GB" dirty="0"/>
                  <a:t>Related to this is also a concept of mathematical expectation. Mathematical expectation of a discrete random variable is denoted by E and defined by the sum of all possible values that a random variable X can take multiplied by its probability of occurring (i.e., the mean). This is the value that we </a:t>
                </a:r>
                <a:r>
                  <a:rPr lang="en-GB" b="1" dirty="0"/>
                  <a:t>expect </a:t>
                </a:r>
                <a:r>
                  <a:rPr lang="en-GB" dirty="0"/>
                  <a:t>to get after infinitely many repetitions of the same trial – the average value that we are going to get over all our trials. Of course, this might not be a value that we can get </a:t>
                </a:r>
                <a:r>
                  <a:rPr lang="en-GB" b="1" dirty="0"/>
                  <a:t>in practice</a:t>
                </a:r>
                <a:r>
                  <a:rPr lang="en-GB" b="0" dirty="0"/>
                  <a:t> – we’re never going to roll 0.7 double-sixes, but informally, it’s the </a:t>
                </a:r>
                <a:r>
                  <a:rPr lang="en-GB" b="0" i="0" dirty="0">
                    <a:solidFill>
                      <a:srgbClr val="4D5156"/>
                    </a:solidFill>
                    <a:effectLst/>
                    <a:latin typeface="arial" panose="020B0604020202020204" pitchFamily="34" charset="0"/>
                  </a:rPr>
                  <a:t>mean of the possible values a random variable can take, weighted by the probability of those outcomes. </a:t>
                </a:r>
              </a:p>
              <a:p>
                <a:endParaRPr lang="en-GB" b="0" i="0" dirty="0">
                  <a:solidFill>
                    <a:srgbClr val="4D5156"/>
                  </a:solidFill>
                  <a:effectLst/>
                  <a:latin typeface="arial" panose="020B0604020202020204" pitchFamily="34" charset="0"/>
                </a:endParaRPr>
              </a:p>
              <a:p>
                <a:r>
                  <a:rPr lang="en-GB" b="0" i="0" dirty="0">
                    <a:solidFill>
                      <a:srgbClr val="4D5156"/>
                    </a:solidFill>
                    <a:effectLst/>
                    <a:latin typeface="arial" panose="020B0604020202020204" pitchFamily="34" charset="0"/>
                  </a:rPr>
                  <a:t>We’ve also got our variance defined in the same way as it was last week, and our standard deviation which is simply the square root of the variance. Note the use of simples </a:t>
                </a:r>
                <a:r>
                  <a:rPr lang="en-GB" sz="1200" b="0" i="0">
                    <a:latin typeface="Cambria Math" panose="02040503050406030204" pitchFamily="18" charset="0"/>
                    <a:ea typeface="Cambria Math" panose="02040503050406030204" pitchFamily="18" charset="0"/>
                    <a:cs typeface="Open Sans Light" pitchFamily="2" charset="0"/>
                  </a:rPr>
                  <a:t>𝜇</a:t>
                </a:r>
                <a:r>
                  <a:rPr lang="en-GB" b="0" i="0" dirty="0">
                    <a:solidFill>
                      <a:srgbClr val="4D5156"/>
                    </a:solidFill>
                    <a:effectLst/>
                    <a:latin typeface="arial" panose="020B0604020202020204" pitchFamily="34" charset="0"/>
                  </a:rPr>
                  <a:t> and </a:t>
                </a:r>
                <a:r>
                  <a:rPr lang="en-GB" sz="1200" b="0" i="0">
                    <a:latin typeface="Cambria Math" panose="02040503050406030204" pitchFamily="18" charset="0"/>
                    <a:ea typeface="Cambria Math" panose="02040503050406030204" pitchFamily="18" charset="0"/>
                    <a:cs typeface="Open Sans Light" pitchFamily="2" charset="0"/>
                  </a:rPr>
                  <a:t>𝜎</a:t>
                </a:r>
                <a:r>
                  <a:rPr lang="en-GB" b="0" i="0" dirty="0">
                    <a:solidFill>
                      <a:srgbClr val="4D5156"/>
                    </a:solidFill>
                    <a:effectLst/>
                    <a:latin typeface="arial" panose="020B0604020202020204" pitchFamily="34" charset="0"/>
                  </a:rPr>
                  <a:t> as opposed to </a:t>
                </a:r>
                <a:r>
                  <a:rPr lang="en-GB" sz="1200" b="0" i="0" kern="1200" dirty="0">
                    <a:solidFill>
                      <a:schemeClr val="tx1"/>
                    </a:solidFill>
                    <a:effectLst/>
                    <a:latin typeface="+mn-lt"/>
                    <a:ea typeface="+mn-ea"/>
                    <a:cs typeface="+mn-cs"/>
                  </a:rPr>
                  <a:t>x̄ and s, because</a:t>
                </a:r>
                <a:r>
                  <a:rPr lang="en-GB" sz="1200" b="0" i="0" kern="1200" baseline="0" dirty="0">
                    <a:solidFill>
                      <a:schemeClr val="tx1"/>
                    </a:solidFill>
                    <a:effectLst/>
                    <a:latin typeface="+mn-lt"/>
                    <a:ea typeface="+mn-ea"/>
                    <a:cs typeface="+mn-cs"/>
                  </a:rPr>
                  <a:t> we’re talking about the </a:t>
                </a:r>
                <a:r>
                  <a:rPr lang="en-GB" sz="1200" b="1" i="0" kern="1200" baseline="0" dirty="0">
                    <a:solidFill>
                      <a:schemeClr val="tx1"/>
                    </a:solidFill>
                    <a:effectLst/>
                    <a:latin typeface="+mn-lt"/>
                    <a:ea typeface="+mn-ea"/>
                    <a:cs typeface="+mn-cs"/>
                  </a:rPr>
                  <a:t>population</a:t>
                </a:r>
                <a:r>
                  <a:rPr lang="en-GB" sz="1200" b="0" i="0" kern="1200" baseline="0" dirty="0">
                    <a:solidFill>
                      <a:schemeClr val="tx1"/>
                    </a:solidFill>
                    <a:effectLst/>
                    <a:latin typeface="+mn-lt"/>
                    <a:ea typeface="+mn-ea"/>
                    <a:cs typeface="+mn-cs"/>
                  </a:rPr>
                  <a:t>, not the </a:t>
                </a:r>
                <a:r>
                  <a:rPr lang="en-GB" sz="1200" b="1" i="0" kern="1200" baseline="0" dirty="0">
                    <a:solidFill>
                      <a:schemeClr val="tx1"/>
                    </a:solidFill>
                    <a:effectLst/>
                    <a:latin typeface="+mn-lt"/>
                    <a:ea typeface="+mn-ea"/>
                    <a:cs typeface="+mn-cs"/>
                  </a:rPr>
                  <a:t>sample</a:t>
                </a:r>
                <a:r>
                  <a:rPr lang="en-GB" sz="1200" b="0" i="0" kern="1200" baseline="0" dirty="0">
                    <a:solidFill>
                      <a:schemeClr val="tx1"/>
                    </a:solidFill>
                    <a:effectLst/>
                    <a:latin typeface="+mn-lt"/>
                    <a:ea typeface="+mn-ea"/>
                    <a:cs typeface="+mn-cs"/>
                  </a:rPr>
                  <a:t>. </a:t>
                </a:r>
                <a:endParaRPr lang="en-GB" b="0" i="0" dirty="0">
                  <a:solidFill>
                    <a:srgbClr val="4D5156"/>
                  </a:solidFill>
                  <a:effectLst/>
                  <a:latin typeface="arial" panose="020B0604020202020204" pitchFamily="34" charset="0"/>
                </a:endParaRPr>
              </a:p>
              <a:p>
                <a:endParaRPr lang="en-GB" b="0" i="0" dirty="0">
                  <a:solidFill>
                    <a:srgbClr val="4D5156"/>
                  </a:solidFill>
                  <a:effectLst/>
                  <a:latin typeface="arial" panose="020B0604020202020204" pitchFamily="34" charset="0"/>
                </a:endParaRPr>
              </a:p>
              <a:p>
                <a:endParaRPr lang="en-GB" dirty="0"/>
              </a:p>
            </p:txBody>
          </p:sp>
        </mc:Fallback>
      </mc:AlternateContent>
      <p:sp>
        <p:nvSpPr>
          <p:cNvPr id="4" name="Slide Number Placeholder 3"/>
          <p:cNvSpPr>
            <a:spLocks noGrp="1"/>
          </p:cNvSpPr>
          <p:nvPr>
            <p:ph type="sldNum" sz="quarter" idx="5"/>
          </p:nvPr>
        </p:nvSpPr>
        <p:spPr/>
        <p:txBody>
          <a:bodyPr/>
          <a:lstStyle/>
          <a:p>
            <a:fld id="{520A4F36-A8BB-492E-B252-FDBC1BC92E00}" type="slidenum">
              <a:rPr lang="en-GB" smtClean="0"/>
              <a:t>4</a:t>
            </a:fld>
            <a:endParaRPr lang="en-GB"/>
          </a:p>
        </p:txBody>
      </p:sp>
    </p:spTree>
    <p:extLst>
      <p:ext uri="{BB962C8B-B14F-4D97-AF65-F5344CB8AC3E}">
        <p14:creationId xmlns:p14="http://schemas.microsoft.com/office/powerpoint/2010/main" val="2811503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Again, let’s see how this looks like in practice with our previous dice example. Suppose we are rolling six-sided dice two times. Our random variable x is the number of 6s that we get. So as we already said, our mean (or expectation) is the sum of each possible value of X multiplied by the probability of its occurrence. So we do this calculation and end up with a mean of approximately 0.33. </a:t>
            </a:r>
          </a:p>
          <a:p>
            <a:endParaRPr lang="en-GB" dirty="0"/>
          </a:p>
          <a:p>
            <a:r>
              <a:rPr lang="en-GB" dirty="0"/>
              <a:t>Now that we’ve got the mean, we can calculate our variance using the formula on the previous slide. In this case, we take the squares of the values that our random variable can take and multiply them by their probability, and then subtract the square of the mean. This is 0</a:t>
            </a:r>
            <a:r>
              <a:rPr lang="en-GB" baseline="30000" dirty="0"/>
              <a:t>2</a:t>
            </a:r>
            <a:r>
              <a:rPr lang="en-GB" dirty="0"/>
              <a:t> times the probability of 0, plus 1</a:t>
            </a:r>
            <a:r>
              <a:rPr lang="en-GB" baseline="30000" dirty="0"/>
              <a:t>2</a:t>
            </a:r>
            <a:r>
              <a:rPr lang="en-GB" dirty="0"/>
              <a:t> times the probability of 1, plus 2</a:t>
            </a:r>
            <a:r>
              <a:rPr lang="en-GB" baseline="30000" dirty="0"/>
              <a:t>2</a:t>
            </a:r>
            <a:r>
              <a:rPr lang="en-GB" dirty="0"/>
              <a:t> (which is 4) times the probability of 2, minus 0.33</a:t>
            </a:r>
            <a:r>
              <a:rPr lang="en-GB" baseline="30000" dirty="0"/>
              <a:t>2</a:t>
            </a:r>
            <a:r>
              <a:rPr lang="en-GB" dirty="0"/>
              <a:t> which is roughly 0.19. In doing so, we get a variance of around 0.2. We take the square root of that and get 0.45 for our standard deviation.</a:t>
            </a:r>
          </a:p>
          <a:p>
            <a:endParaRPr lang="en-GB" dirty="0"/>
          </a:p>
          <a:p>
            <a:endParaRPr lang="en-GB" dirty="0"/>
          </a:p>
        </p:txBody>
      </p:sp>
      <p:sp>
        <p:nvSpPr>
          <p:cNvPr id="4" name="Slide Number Placeholder 3"/>
          <p:cNvSpPr>
            <a:spLocks noGrp="1"/>
          </p:cNvSpPr>
          <p:nvPr>
            <p:ph type="sldNum" sz="quarter" idx="5"/>
          </p:nvPr>
        </p:nvSpPr>
        <p:spPr/>
        <p:txBody>
          <a:bodyPr/>
          <a:lstStyle/>
          <a:p>
            <a:fld id="{520A4F36-A8BB-492E-B252-FDBC1BC92E00}" type="slidenum">
              <a:rPr lang="en-GB" smtClean="0"/>
              <a:t>5</a:t>
            </a:fld>
            <a:endParaRPr lang="en-GB"/>
          </a:p>
        </p:txBody>
      </p:sp>
    </p:spTree>
    <p:extLst>
      <p:ext uri="{BB962C8B-B14F-4D97-AF65-F5344CB8AC3E}">
        <p14:creationId xmlns:p14="http://schemas.microsoft.com/office/powerpoint/2010/main" val="2462223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GB" dirty="0"/>
                  <a:t>And similarly to what we had when describing sets of values with Z-scores, we can also use mean and standard deviation of a random variable to determine what we call </a:t>
                </a:r>
                <a:r>
                  <a:rPr lang="en-GB" b="1" dirty="0"/>
                  <a:t>usual </a:t>
                </a:r>
                <a:r>
                  <a:rPr lang="en-GB" dirty="0"/>
                  <a:t>and </a:t>
                </a:r>
                <a:r>
                  <a:rPr lang="en-GB" b="1" dirty="0"/>
                  <a:t>unusual </a:t>
                </a:r>
                <a:r>
                  <a:rPr lang="en-GB" dirty="0"/>
                  <a:t>values that a</a:t>
                </a:r>
              </a:p>
              <a:p>
                <a:r>
                  <a:rPr lang="en-GB" dirty="0"/>
                  <a:t>random variable x can take. So if </a:t>
                </a:r>
                <a14:m>
                  <m:oMath xmlns:m="http://schemas.openxmlformats.org/officeDocument/2006/math">
                    <m:r>
                      <a:rPr lang="en-GB" sz="1200" b="0" i="1" smtClean="0">
                        <a:latin typeface="Cambria Math" panose="02040503050406030204" pitchFamily="18" charset="0"/>
                        <a:ea typeface="Cambria Math" panose="02040503050406030204" pitchFamily="18" charset="0"/>
                        <a:cs typeface="Open Sans Light" pitchFamily="2" charset="0"/>
                      </a:rPr>
                      <m:t>𝜇</m:t>
                    </m:r>
                  </m:oMath>
                </a14:m>
                <a:r>
                  <a:rPr lang="en-GB" dirty="0"/>
                  <a:t> is the mean of the random variable and</a:t>
                </a:r>
                <a:r>
                  <a:rPr lang="en-GB" baseline="0" dirty="0"/>
                  <a:t> </a:t>
                </a:r>
                <a14:m>
                  <m:oMath xmlns:m="http://schemas.openxmlformats.org/officeDocument/2006/math">
                    <m:r>
                      <a:rPr lang="en-GB" sz="1200" i="1" smtClean="0">
                        <a:latin typeface="Cambria Math" panose="02040503050406030204" pitchFamily="18" charset="0"/>
                        <a:ea typeface="Cambria Math" panose="02040503050406030204" pitchFamily="18" charset="0"/>
                        <a:cs typeface="Open Sans Light" pitchFamily="2" charset="0"/>
                      </a:rPr>
                      <m:t>𝜎</m:t>
                    </m:r>
                  </m:oMath>
                </a14:m>
                <a:r>
                  <a:rPr lang="en-GB" dirty="0"/>
                  <a:t> is standard deviation, the value of random variable x is usual if it’s within two standard deviations of the mean. Otherwise, we call it unusual.</a:t>
                </a:r>
              </a:p>
              <a:p>
                <a:endParaRPr lang="en-GB" dirty="0"/>
              </a:p>
              <a:p>
                <a:r>
                  <a:rPr lang="en-GB" dirty="0"/>
                  <a:t>If we're rolling a six-sided dice two times and recording the number of 6s that we get, we can ask the question, what’s an unusual number of 6s? So we know that our mean is 0.33. And our standard deviation is approximately 0.45, and plugging these numbers into our formula, we see that any value which is between -0.57 and 1.23 for the number of 6s is considered usual. Values outside of this</a:t>
                </a:r>
              </a:p>
              <a:p>
                <a:r>
                  <a:rPr lang="en-GB" dirty="0"/>
                  <a:t>range are considered unusual, and since the only value outside this range that our random variable can take is 2, we can say that a double six is unusual in the context of our experiment. In a way, this formula also says that getting -0.5 sixes is perfectly normal, but that’s not a discrete value of our random variable and so we can ignore that possibility.</a:t>
                </a:r>
              </a:p>
            </p:txBody>
          </p:sp>
        </mc:Choice>
        <mc:Fallback>
          <p:sp>
            <p:nvSpPr>
              <p:cNvPr id="3" name="Notes Placeholder 2"/>
              <p:cNvSpPr>
                <a:spLocks noGrp="1"/>
              </p:cNvSpPr>
              <p:nvPr>
                <p:ph type="body" idx="1"/>
              </p:nvPr>
            </p:nvSpPr>
            <p:spPr/>
            <p:txBody>
              <a:bodyPr/>
              <a:lstStyle/>
              <a:p>
                <a:r>
                  <a:rPr lang="en-GB" dirty="0"/>
                  <a:t>And similarly to what we had when describing sets of values with Z-scores, we can also use mean and standard deviation of a random variable to determine what we call </a:t>
                </a:r>
                <a:r>
                  <a:rPr lang="en-GB" b="1" dirty="0"/>
                  <a:t>usual </a:t>
                </a:r>
                <a:r>
                  <a:rPr lang="en-GB" dirty="0"/>
                  <a:t>and </a:t>
                </a:r>
                <a:r>
                  <a:rPr lang="en-GB" b="1" dirty="0"/>
                  <a:t>unusual </a:t>
                </a:r>
                <a:r>
                  <a:rPr lang="en-GB" dirty="0"/>
                  <a:t>values that a</a:t>
                </a:r>
              </a:p>
              <a:p>
                <a:r>
                  <a:rPr lang="en-GB" dirty="0"/>
                  <a:t>random variable x can take. So if </a:t>
                </a:r>
                <a:r>
                  <a:rPr lang="en-GB" sz="1200" b="0" i="0">
                    <a:latin typeface="Cambria Math" panose="02040503050406030204" pitchFamily="18" charset="0"/>
                    <a:ea typeface="Cambria Math" panose="02040503050406030204" pitchFamily="18" charset="0"/>
                    <a:cs typeface="Open Sans Light" pitchFamily="2" charset="0"/>
                  </a:rPr>
                  <a:t>𝜇</a:t>
                </a:r>
                <a:r>
                  <a:rPr lang="en-GB" dirty="0"/>
                  <a:t> is the mean of the random variable and</a:t>
                </a:r>
                <a:r>
                  <a:rPr lang="en-GB" baseline="0" dirty="0"/>
                  <a:t> </a:t>
                </a:r>
                <a:r>
                  <a:rPr lang="en-GB" sz="1200" i="0">
                    <a:latin typeface="Cambria Math" panose="02040503050406030204" pitchFamily="18" charset="0"/>
                    <a:ea typeface="Cambria Math" panose="02040503050406030204" pitchFamily="18" charset="0"/>
                    <a:cs typeface="Open Sans Light" pitchFamily="2" charset="0"/>
                  </a:rPr>
                  <a:t>𝜎</a:t>
                </a:r>
                <a:r>
                  <a:rPr lang="en-GB" dirty="0"/>
                  <a:t> is standard deviation, the value of random variable x is usual if it’s within two standard deviations of the mean. Otherwise, we call it unusual.</a:t>
                </a:r>
              </a:p>
              <a:p>
                <a:endParaRPr lang="en-GB" dirty="0"/>
              </a:p>
              <a:p>
                <a:r>
                  <a:rPr lang="en-GB" dirty="0"/>
                  <a:t>If we're rolling a six-sided dice two times and recording the number of 6s that we get, we can ask the question, what’s an unusual number of 6s? So we know that our mean is 0.33. And our standard deviation is approximately 0.45, and plugging these numbers into our formula, we see that any value which is between -0.57 and 1.23 for the number of 6s is considered usual. Values outside of this</a:t>
                </a:r>
              </a:p>
              <a:p>
                <a:r>
                  <a:rPr lang="en-GB" dirty="0"/>
                  <a:t>range are considered unusual, and since the only value outside this range that our random variable can take is 2, we can say that a double six is unusual in the context of our experiment. In a way, this formula also says that getting -0.5 sixes is perfectly normal, but that’s not a discrete value of our random variable and so we can ignore that possibility.</a:t>
                </a:r>
              </a:p>
            </p:txBody>
          </p:sp>
        </mc:Fallback>
      </mc:AlternateContent>
      <p:sp>
        <p:nvSpPr>
          <p:cNvPr id="4" name="Slide Number Placeholder 3"/>
          <p:cNvSpPr>
            <a:spLocks noGrp="1"/>
          </p:cNvSpPr>
          <p:nvPr>
            <p:ph type="sldNum" sz="quarter" idx="5"/>
          </p:nvPr>
        </p:nvSpPr>
        <p:spPr/>
        <p:txBody>
          <a:bodyPr/>
          <a:lstStyle/>
          <a:p>
            <a:fld id="{520A4F36-A8BB-492E-B252-FDBC1BC92E00}" type="slidenum">
              <a:rPr lang="en-GB" smtClean="0"/>
              <a:t>6</a:t>
            </a:fld>
            <a:endParaRPr lang="en-GB"/>
          </a:p>
        </p:txBody>
      </p:sp>
    </p:spTree>
    <p:extLst>
      <p:ext uri="{BB962C8B-B14F-4D97-AF65-F5344CB8AC3E}">
        <p14:creationId xmlns:p14="http://schemas.microsoft.com/office/powerpoint/2010/main" val="2093671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we're going to move on to describing the most commonly-used discrete probability distribution - the binomial probability distribution. Binomial probability distribution results from procedure that meets these four criteria, which are very important to remember. First, the procedure has a fixed number of trials where each trial results in a single observation. </a:t>
            </a:r>
          </a:p>
          <a:p>
            <a:r>
              <a:rPr lang="en-GB" dirty="0"/>
              <a:t>The trials must be independent (the outcome of one does not influence any others). </a:t>
            </a:r>
          </a:p>
          <a:p>
            <a:r>
              <a:rPr lang="en-GB" dirty="0"/>
              <a:t>Each trial must have all outcomes classified into two categories, which we’ll call ‘success’ and ‘failure’. </a:t>
            </a:r>
          </a:p>
          <a:p>
            <a:r>
              <a:rPr lang="en-GB" dirty="0"/>
              <a:t>And the probability of success remains the same in all trials. </a:t>
            </a:r>
          </a:p>
          <a:p>
            <a:endParaRPr lang="en-GB" dirty="0"/>
          </a:p>
          <a:p>
            <a:r>
              <a:rPr lang="en-GB" dirty="0"/>
              <a:t>So suppose our random variable X is the number of successes in n trials – in this way we we’re assigning a number to each outcome of our procedure. If our procedure satisfies the four criteria, then this random variable will have a binomial probability distribution. This kind of random variable is called a Bernoulli random variable – which is the simplest kind as it can take only two values, 1 or 0, success or failure, etc. </a:t>
            </a:r>
          </a:p>
          <a:p>
            <a:endParaRPr lang="en-GB" dirty="0"/>
          </a:p>
          <a:p>
            <a:r>
              <a:rPr lang="en-GB" dirty="0"/>
              <a:t>Let’s have a look at the notation we’re going to use for describing these distributions. The probability of success P(S) will be called p. By simple logic, the probability of failure is one minus p because we only have two possible outcomes. N is the number of trials that we have, and X will be the number of successes in n trials, and so P(x)is going to be probability of getting exactly x successes in n trials. </a:t>
            </a:r>
          </a:p>
          <a:p>
            <a:endParaRPr lang="en-GB" dirty="0"/>
          </a:p>
          <a:p>
            <a:r>
              <a:rPr lang="en-GB" dirty="0"/>
              <a:t>The classic example of this is tossing a fair coin N times. Tossing head (H) can be considered a success and tail (T) a failure, and each toss results in a single outcome. The individual trials are completely independent (getting a T in the fifth toss is completely independent of outcomes of the first four tosses). The probability of success is the same in each trial because the probability of success is always going to be 0.5. This means that all the requirements of for a binomial probability distribution are satisfied. And our random variable x is then the number of heads in n tosses of the coin. </a:t>
            </a:r>
          </a:p>
          <a:p>
            <a:endParaRPr lang="en-GB" dirty="0"/>
          </a:p>
          <a:p>
            <a:r>
              <a:rPr lang="en-GB" dirty="0"/>
              <a:t>Another more practical example is found in clinical studies. We have n patients and we apply some treatment to each of them. For each patient there are two possible outcomes - either their symptoms improve, or their symptoms don't improve. We can consider each outcome for each patient as a separate trial. Trials are independent - each patient is (or at least should be) independent of all the other patients, and we can assume the probability for each patient improving is the same provided that we apply exactly the same treatment. So again, all the conditions for binomial probability distribution are satisfied.</a:t>
            </a:r>
          </a:p>
        </p:txBody>
      </p:sp>
      <p:sp>
        <p:nvSpPr>
          <p:cNvPr id="4" name="Slide Number Placeholder 3"/>
          <p:cNvSpPr>
            <a:spLocks noGrp="1"/>
          </p:cNvSpPr>
          <p:nvPr>
            <p:ph type="sldNum" sz="quarter" idx="5"/>
          </p:nvPr>
        </p:nvSpPr>
        <p:spPr/>
        <p:txBody>
          <a:bodyPr/>
          <a:lstStyle/>
          <a:p>
            <a:fld id="{520A4F36-A8BB-492E-B252-FDBC1BC92E00}" type="slidenum">
              <a:rPr lang="en-GB" smtClean="0"/>
              <a:t>7</a:t>
            </a:fld>
            <a:endParaRPr lang="en-GB"/>
          </a:p>
        </p:txBody>
      </p:sp>
    </p:spTree>
    <p:extLst>
      <p:ext uri="{BB962C8B-B14F-4D97-AF65-F5344CB8AC3E}">
        <p14:creationId xmlns:p14="http://schemas.microsoft.com/office/powerpoint/2010/main" val="1424003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carry on with the coin tossing example for now. </a:t>
            </a:r>
          </a:p>
          <a:p>
            <a:r>
              <a:rPr lang="en-GB" dirty="0"/>
              <a:t>We can calculate the probability of our random variable, which is number of successes in n trials taking each particular value, and we’re going to derive the formula to do so. We toss a coin five times, and we </a:t>
            </a:r>
          </a:p>
          <a:p>
            <a:r>
              <a:rPr lang="en-GB" dirty="0"/>
              <a:t>can ask, what is the probability of getting exactly three heads? </a:t>
            </a:r>
          </a:p>
          <a:p>
            <a:endParaRPr lang="en-GB" dirty="0"/>
          </a:p>
          <a:p>
            <a:r>
              <a:rPr lang="en-GB" dirty="0"/>
              <a:t>So, in our experiment, our n is five - we have five different trials, and we’re interested in the probability of our random variable, which is number of heads that we get, taking a value of 3. To calculate this, let us take one particular set of 5 tosses in which we get exactly three heads - HTHHT. What’s the probability of this </a:t>
            </a:r>
            <a:r>
              <a:rPr lang="en-GB" b="1" dirty="0"/>
              <a:t>particular</a:t>
            </a:r>
            <a:r>
              <a:rPr lang="en-GB" dirty="0"/>
              <a:t> sequence happening? Now, the key thing here to observe is that our trials are independent. Therefore, we can apply the multiplication rule to calculate the probability. So basically, we calculate the probability of Heads and the probability of Tails for each individual trial, and then multiply them together. </a:t>
            </a:r>
          </a:p>
          <a:p>
            <a:endParaRPr lang="en-GB" dirty="0"/>
          </a:p>
          <a:p>
            <a:r>
              <a:rPr lang="en-GB" dirty="0"/>
              <a:t>Remember the probability of heads, the probability of success is p, and the probability of tails, the probability of failure, is 1-p. Therefore, the probability of getting exactly this toss is p cubed times one minus P squared, three heads and two tails. But this is just one example, where we get three heads. There are a variety of other tosses that satisfy our ‘three heads’ problem. What we’d really like to know is, how many different outcomes are there that satisfy this condition?</a:t>
            </a:r>
          </a:p>
        </p:txBody>
      </p:sp>
      <p:sp>
        <p:nvSpPr>
          <p:cNvPr id="4" name="Slide Number Placeholder 3"/>
          <p:cNvSpPr>
            <a:spLocks noGrp="1"/>
          </p:cNvSpPr>
          <p:nvPr>
            <p:ph type="sldNum" sz="quarter" idx="5"/>
          </p:nvPr>
        </p:nvSpPr>
        <p:spPr/>
        <p:txBody>
          <a:bodyPr/>
          <a:lstStyle/>
          <a:p>
            <a:fld id="{520A4F36-A8BB-492E-B252-FDBC1BC92E00}" type="slidenum">
              <a:rPr lang="en-GB" smtClean="0"/>
              <a:t>8</a:t>
            </a:fld>
            <a:endParaRPr lang="en-GB"/>
          </a:p>
        </p:txBody>
      </p:sp>
    </p:spTree>
    <p:extLst>
      <p:ext uri="{BB962C8B-B14F-4D97-AF65-F5344CB8AC3E}">
        <p14:creationId xmlns:p14="http://schemas.microsoft.com/office/powerpoint/2010/main" val="1633785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 answer to this, which we saw in the previous video, is the calculation of combinations. We have five elements in our coin tosses. And we want to find each 3-combination of heads that we can get. In other words, this formula will tell us how many different ways we can choose three elements out of set of five? </a:t>
            </a:r>
          </a:p>
          <a:p>
            <a:endParaRPr lang="en-GB" dirty="0"/>
          </a:p>
          <a:p>
            <a:r>
              <a:rPr lang="en-GB" dirty="0"/>
              <a:t>Our set of 5 elements are the numbers 1, 2, 3, 4, 5, and these are positioned in our toss. So how many different ways can we choose three elements of these for the positions of the three heads that we obtain? Note that this is still combination </a:t>
            </a:r>
            <a:r>
              <a:rPr lang="en-GB" b="1" dirty="0"/>
              <a:t>without repetition</a:t>
            </a:r>
            <a:r>
              <a:rPr lang="en-GB" b="0" dirty="0"/>
              <a:t> – although the heads and tails are repeating, we’re only interested in finding the three unique positions that those heads will go in – say, 1,2,3, or 2,4,5, and so on.</a:t>
            </a:r>
            <a:r>
              <a:rPr lang="en-GB" dirty="0"/>
              <a:t> There are five over three (or 5 </a:t>
            </a:r>
            <a:r>
              <a:rPr lang="en-GB" b="1" dirty="0"/>
              <a:t>choose </a:t>
            </a:r>
            <a:r>
              <a:rPr lang="en-GB" b="0" dirty="0"/>
              <a:t>3 in mathematical terms) </a:t>
            </a:r>
            <a:r>
              <a:rPr lang="en-GB" dirty="0"/>
              <a:t>different ways in which we can get exactly three heads. </a:t>
            </a:r>
          </a:p>
          <a:p>
            <a:endParaRPr lang="en-GB" dirty="0"/>
          </a:p>
          <a:p>
            <a:r>
              <a:rPr lang="en-GB" dirty="0"/>
              <a:t>Let’s actually calculate this in full. 5 choose 3 is equal to 5 factorial (5!) divided by the product of 3 factorial and 5-3 factorial. This gives us 120/12 which divides nicely to make 10. Now, both p and 1-p are 0.5 in this case, and so we multiply 10 by 0.5 cubed, by 0.5 squared, and we get the value 0.31 – or a 5 in 16 chance. This makes sense, because there are 32 possible combinations of 5 coin tosses, 10 of which contain 3 heads exactly, which is 10/32 or 5/16.</a:t>
            </a:r>
          </a:p>
        </p:txBody>
      </p:sp>
      <p:sp>
        <p:nvSpPr>
          <p:cNvPr id="4" name="Slide Number Placeholder 3"/>
          <p:cNvSpPr>
            <a:spLocks noGrp="1"/>
          </p:cNvSpPr>
          <p:nvPr>
            <p:ph type="sldNum" sz="quarter" idx="5"/>
          </p:nvPr>
        </p:nvSpPr>
        <p:spPr/>
        <p:txBody>
          <a:bodyPr/>
          <a:lstStyle/>
          <a:p>
            <a:fld id="{520A4F36-A8BB-492E-B252-FDBC1BC92E00}" type="slidenum">
              <a:rPr lang="en-GB" smtClean="0"/>
              <a:t>9</a:t>
            </a:fld>
            <a:endParaRPr lang="en-GB"/>
          </a:p>
        </p:txBody>
      </p:sp>
    </p:spTree>
    <p:extLst>
      <p:ext uri="{BB962C8B-B14F-4D97-AF65-F5344CB8AC3E}">
        <p14:creationId xmlns:p14="http://schemas.microsoft.com/office/powerpoint/2010/main" val="603056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2"/>
            <a:ext cx="9440035"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91"/>
            <a:ext cx="9440035"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5" y="547807"/>
            <a:ext cx="10141799" cy="3816806"/>
          </a:xfrm>
          <a:prstGeom prst="rect">
            <a:avLst/>
          </a:prstGeom>
        </p:spPr>
      </p:pic>
      <p:sp>
        <p:nvSpPr>
          <p:cNvPr id="2" name="Title 1"/>
          <p:cNvSpPr>
            <a:spLocks noGrp="1"/>
          </p:cNvSpPr>
          <p:nvPr>
            <p:ph type="title"/>
          </p:nvPr>
        </p:nvSpPr>
        <p:spPr>
          <a:xfrm>
            <a:off x="913806" y="4565255"/>
            <a:ext cx="10355327"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11"/>
            <a:ext cx="9845347"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3"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3"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5"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5" y="3610034"/>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5"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5" y="2126944"/>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6"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3"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1"/>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2"/>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3" y="1818216"/>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1" y="1818216"/>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6"/>
            <a:ext cx="3339972" cy="1847851"/>
          </a:xfrm>
          <a:prstGeom prst="rect">
            <a:avLst/>
          </a:prstGeom>
        </p:spPr>
      </p:pic>
      <p:sp>
        <p:nvSpPr>
          <p:cNvPr id="30" name="Title 1"/>
          <p:cNvSpPr>
            <a:spLocks noGrp="1"/>
          </p:cNvSpPr>
          <p:nvPr>
            <p:ph type="title"/>
          </p:nvPr>
        </p:nvSpPr>
        <p:spPr>
          <a:xfrm>
            <a:off x="913795"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3"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9"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70" y="609601"/>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601"/>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2" y="1761069"/>
            <a:ext cx="9590551"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2" y="3763439"/>
            <a:ext cx="9590551"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3"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7"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8"/>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8"/>
            <a:ext cx="5029200" cy="4099959"/>
          </a:xfrm>
          <a:prstGeom prst="rect">
            <a:avLst/>
          </a:prstGeom>
        </p:spPr>
      </p:pic>
      <p:sp>
        <p:nvSpPr>
          <p:cNvPr id="2" name="Title 1"/>
          <p:cNvSpPr>
            <a:spLocks noGrp="1"/>
          </p:cNvSpPr>
          <p:nvPr>
            <p:ph type="title"/>
          </p:nvPr>
        </p:nvSpPr>
        <p:spPr>
          <a:xfrm>
            <a:off x="913795" y="609600"/>
            <a:ext cx="10353763"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4"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4" y="2702105"/>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4"/>
            <a:ext cx="4779583"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8" y="2702105"/>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7"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4" y="609602"/>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7"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6" y="609600"/>
            <a:ext cx="3584167" cy="5204832"/>
          </a:xfrm>
          <a:prstGeom prst="rect">
            <a:avLst/>
          </a:prstGeom>
        </p:spPr>
      </p:pic>
      <p:sp>
        <p:nvSpPr>
          <p:cNvPr id="2" name="Title 1"/>
          <p:cNvSpPr>
            <a:spLocks noGrp="1"/>
          </p:cNvSpPr>
          <p:nvPr>
            <p:ph type="title"/>
          </p:nvPr>
        </p:nvSpPr>
        <p:spPr>
          <a:xfrm>
            <a:off x="913796" y="763703"/>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3"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701"/>
            <a:ext cx="4588095"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1/28/2024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3"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51"/>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1/28/2024</a:t>
            </a:fld>
            <a:endParaRPr lang="en-US" dirty="0"/>
          </a:p>
        </p:txBody>
      </p:sp>
      <p:sp>
        <p:nvSpPr>
          <p:cNvPr id="5" name="Footer Placeholder 4"/>
          <p:cNvSpPr>
            <a:spLocks noGrp="1"/>
          </p:cNvSpPr>
          <p:nvPr>
            <p:ph type="ftr" sz="quarter" idx="3"/>
          </p:nvPr>
        </p:nvSpPr>
        <p:spPr>
          <a:xfrm>
            <a:off x="913797" y="6000751"/>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3" y="6000751"/>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8.png"/><Relationship Id="rId10" Type="http://schemas.openxmlformats.org/officeDocument/2006/relationships/image" Target="../media/image22.png"/><Relationship Id="rId4" Type="http://schemas.microsoft.com/office/2007/relationships/hdphoto" Target="../media/hdphoto1.wdp"/><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5.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7.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Digital numbers and graphs">
            <a:extLst>
              <a:ext uri="{FF2B5EF4-FFF2-40B4-BE49-F238E27FC236}">
                <a16:creationId xmlns:a16="http://schemas.microsoft.com/office/drawing/2014/main" id="{B9A16722-ECE7-DADF-8858-09FB00AC3909}"/>
              </a:ext>
            </a:extLst>
          </p:cNvPr>
          <p:cNvPicPr>
            <a:picLocks noChangeAspect="1"/>
          </p:cNvPicPr>
          <p:nvPr/>
        </p:nvPicPr>
        <p:blipFill>
          <a:blip r:embed="rId4">
            <a:alphaModFix amt="31000"/>
            <a:extLst>
              <a:ext uri="{BEBA8EAE-BF5A-486C-A8C5-ECC9F3942E4B}">
                <a14:imgProps xmlns:a14="http://schemas.microsoft.com/office/drawing/2010/main">
                  <a14:imgLayer r:embed="rId5">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345988" y="1087122"/>
            <a:ext cx="11549449" cy="2648381"/>
          </a:xfrm>
        </p:spPr>
        <p:txBody>
          <a:bodyPr>
            <a:normAutofit/>
          </a:bodyPr>
          <a:lstStyle/>
          <a:p>
            <a:r>
              <a:rPr lang="en-US" sz="7200" dirty="0">
                <a:latin typeface="Open Sans Light" pitchFamily="2" charset="0"/>
                <a:ea typeface="Open Sans Light" pitchFamily="2" charset="0"/>
                <a:cs typeface="Open Sans Light" pitchFamily="2" charset="0"/>
              </a:rPr>
              <a:t>Random Variables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910651"/>
            <a:ext cx="9440034" cy="1397951"/>
          </a:xfrm>
        </p:spPr>
        <p:txBody>
          <a:bodyPr>
            <a:normAutofit/>
          </a:bodyPr>
          <a:lstStyle/>
          <a:p>
            <a:r>
              <a:rPr lang="en-US" sz="2800" dirty="0">
                <a:latin typeface="Open Sans Light" pitchFamily="2" charset="0"/>
                <a:ea typeface="Open Sans Light" pitchFamily="2" charset="0"/>
                <a:cs typeface="Open Sans Light" pitchFamily="2" charset="0"/>
              </a:rPr>
              <a:t>AC52012: Research Methods</a:t>
            </a: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7749"/>
            <a:ext cx="12192000" cy="6858000"/>
          </a:xfrm>
          <a:prstGeom prst="rect">
            <a:avLst/>
          </a:prstGeom>
        </p:spPr>
      </p:pic>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BINOMIAL PROBABILITY FORMULA</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340A2AD3-4882-838D-CDAF-7E4731DC4C50}"/>
                  </a:ext>
                </a:extLst>
              </p:cNvPr>
              <p:cNvSpPr/>
              <p:nvPr/>
            </p:nvSpPr>
            <p:spPr>
              <a:xfrm>
                <a:off x="3163581" y="1430213"/>
                <a:ext cx="4812223" cy="1250993"/>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14:m>
                  <m:oMathPara xmlns:m="http://schemas.openxmlformats.org/officeDocument/2006/math">
                    <m:oMathParaPr>
                      <m:jc m:val="centerGroup"/>
                    </m:oMathParaPr>
                    <m:oMath xmlns:m="http://schemas.openxmlformats.org/officeDocument/2006/math">
                      <m:r>
                        <a:rPr lang="en-GB" sz="2800" b="1" i="0" smtClean="0">
                          <a:latin typeface="Cambria Math" panose="02040503050406030204" pitchFamily="18" charset="0"/>
                          <a:ea typeface="Open Sans Light" pitchFamily="2" charset="0"/>
                          <a:cs typeface="Open Sans Light" pitchFamily="2" charset="0"/>
                        </a:rPr>
                        <m:t>𝐏</m:t>
                      </m:r>
                      <m:d>
                        <m:dPr>
                          <m:ctrlPr>
                            <a:rPr lang="en-GB" sz="2800" b="1" i="1" smtClean="0">
                              <a:latin typeface="Cambria Math" panose="02040503050406030204" pitchFamily="18" charset="0"/>
                              <a:ea typeface="Open Sans Light" pitchFamily="2" charset="0"/>
                              <a:cs typeface="Open Sans Light" pitchFamily="2" charset="0"/>
                            </a:rPr>
                          </m:ctrlPr>
                        </m:dPr>
                        <m:e>
                          <m:r>
                            <a:rPr lang="en-GB" sz="2800" b="1" i="0" smtClean="0">
                              <a:latin typeface="Cambria Math" panose="02040503050406030204" pitchFamily="18" charset="0"/>
                              <a:ea typeface="Open Sans Light" pitchFamily="2" charset="0"/>
                              <a:cs typeface="Open Sans Light" pitchFamily="2" charset="0"/>
                            </a:rPr>
                            <m:t>𝐱</m:t>
                          </m:r>
                        </m:e>
                      </m:d>
                      <m:r>
                        <a:rPr lang="en-GB" sz="2800" b="1" i="0" smtClean="0">
                          <a:latin typeface="Cambria Math" panose="02040503050406030204" pitchFamily="18" charset="0"/>
                          <a:ea typeface="Open Sans Light" pitchFamily="2" charset="0"/>
                          <a:cs typeface="Open Sans Light" pitchFamily="2" charset="0"/>
                        </a:rPr>
                        <m:t>=</m:t>
                      </m:r>
                      <m:d>
                        <m:dPr>
                          <m:ctrlPr>
                            <a:rPr lang="en-GB" sz="2800" b="1" i="1" smtClean="0">
                              <a:latin typeface="Cambria Math" panose="02040503050406030204" pitchFamily="18" charset="0"/>
                              <a:ea typeface="Open Sans Light" pitchFamily="2" charset="0"/>
                              <a:cs typeface="Open Sans Light" pitchFamily="2" charset="0"/>
                            </a:rPr>
                          </m:ctrlPr>
                        </m:dPr>
                        <m:e>
                          <m:f>
                            <m:fPr>
                              <m:type m:val="noBar"/>
                              <m:ctrlPr>
                                <a:rPr lang="en-GB" sz="2800" b="1" i="1" smtClean="0">
                                  <a:latin typeface="Cambria Math" panose="02040503050406030204" pitchFamily="18" charset="0"/>
                                  <a:ea typeface="Open Sans Light" pitchFamily="2" charset="0"/>
                                  <a:cs typeface="Open Sans Light" pitchFamily="2" charset="0"/>
                                </a:rPr>
                              </m:ctrlPr>
                            </m:fPr>
                            <m:num>
                              <m:r>
                                <a:rPr lang="en-GB" sz="2800" b="1" i="0" smtClean="0">
                                  <a:latin typeface="Cambria Math" panose="02040503050406030204" pitchFamily="18" charset="0"/>
                                  <a:ea typeface="Open Sans Light" pitchFamily="2" charset="0"/>
                                  <a:cs typeface="Open Sans Light" pitchFamily="2" charset="0"/>
                                </a:rPr>
                                <m:t>𝐧</m:t>
                              </m:r>
                            </m:num>
                            <m:den>
                              <m:r>
                                <a:rPr lang="en-GB" sz="2800" b="1" i="0" smtClean="0">
                                  <a:latin typeface="Cambria Math" panose="02040503050406030204" pitchFamily="18" charset="0"/>
                                  <a:ea typeface="Open Sans Light" pitchFamily="2" charset="0"/>
                                  <a:cs typeface="Open Sans Light" pitchFamily="2" charset="0"/>
                                </a:rPr>
                                <m:t>𝐱</m:t>
                              </m:r>
                            </m:den>
                          </m:f>
                        </m:e>
                      </m:d>
                      <m:r>
                        <a:rPr lang="en-GB" sz="2800" b="1" i="0" smtClean="0">
                          <a:latin typeface="Cambria Math" panose="02040503050406030204" pitchFamily="18" charset="0"/>
                          <a:ea typeface="Cambria Math" panose="02040503050406030204" pitchFamily="18" charset="0"/>
                          <a:cs typeface="Open Sans Light" pitchFamily="2" charset="0"/>
                        </a:rPr>
                        <m:t>⋅</m:t>
                      </m:r>
                      <m:sSup>
                        <m:sSupPr>
                          <m:ctrlPr>
                            <a:rPr lang="en-GB" sz="2800" b="1" i="1" smtClean="0">
                              <a:latin typeface="Cambria Math" panose="02040503050406030204" pitchFamily="18" charset="0"/>
                              <a:ea typeface="Cambria Math" panose="02040503050406030204" pitchFamily="18" charset="0"/>
                              <a:cs typeface="Open Sans Light" pitchFamily="2" charset="0"/>
                            </a:rPr>
                          </m:ctrlPr>
                        </m:sSupPr>
                        <m:e>
                          <m:r>
                            <a:rPr lang="en-GB" sz="2800" b="1" i="0" smtClean="0">
                              <a:latin typeface="Cambria Math" panose="02040503050406030204" pitchFamily="18" charset="0"/>
                              <a:ea typeface="Cambria Math" panose="02040503050406030204" pitchFamily="18" charset="0"/>
                              <a:cs typeface="Open Sans Light" pitchFamily="2" charset="0"/>
                            </a:rPr>
                            <m:t>𝐩</m:t>
                          </m:r>
                        </m:e>
                        <m:sup>
                          <m:r>
                            <a:rPr lang="en-GB" sz="2800" b="1" i="0" smtClean="0">
                              <a:latin typeface="Cambria Math" panose="02040503050406030204" pitchFamily="18" charset="0"/>
                              <a:ea typeface="Cambria Math" panose="02040503050406030204" pitchFamily="18" charset="0"/>
                              <a:cs typeface="Open Sans Light" pitchFamily="2" charset="0"/>
                            </a:rPr>
                            <m:t>𝐱</m:t>
                          </m:r>
                        </m:sup>
                      </m:sSup>
                      <m:r>
                        <a:rPr lang="en-GB" sz="2800" b="1" i="0" smtClean="0">
                          <a:latin typeface="Cambria Math" panose="02040503050406030204" pitchFamily="18" charset="0"/>
                          <a:ea typeface="Cambria Math" panose="02040503050406030204" pitchFamily="18" charset="0"/>
                          <a:cs typeface="Open Sans Light" pitchFamily="2" charset="0"/>
                        </a:rPr>
                        <m:t>⋅</m:t>
                      </m:r>
                      <m:sSup>
                        <m:sSupPr>
                          <m:ctrlPr>
                            <a:rPr lang="en-GB" sz="2800" b="1" i="1" smtClean="0">
                              <a:latin typeface="Cambria Math" panose="02040503050406030204" pitchFamily="18" charset="0"/>
                              <a:ea typeface="Cambria Math" panose="02040503050406030204" pitchFamily="18" charset="0"/>
                              <a:cs typeface="Open Sans Light" pitchFamily="2" charset="0"/>
                            </a:rPr>
                          </m:ctrlPr>
                        </m:sSupPr>
                        <m:e>
                          <m:r>
                            <a:rPr lang="en-GB" sz="2800" b="1" i="0" smtClean="0">
                              <a:latin typeface="Cambria Math" panose="02040503050406030204" pitchFamily="18" charset="0"/>
                              <a:ea typeface="Cambria Math" panose="02040503050406030204" pitchFamily="18" charset="0"/>
                              <a:cs typeface="Open Sans Light" pitchFamily="2" charset="0"/>
                            </a:rPr>
                            <m:t>(</m:t>
                          </m:r>
                          <m:r>
                            <a:rPr lang="en-GB" sz="2800" b="1" i="0" smtClean="0">
                              <a:latin typeface="Cambria Math" panose="02040503050406030204" pitchFamily="18" charset="0"/>
                              <a:ea typeface="Cambria Math" panose="02040503050406030204" pitchFamily="18" charset="0"/>
                              <a:cs typeface="Open Sans Light" pitchFamily="2" charset="0"/>
                            </a:rPr>
                            <m:t>𝟏</m:t>
                          </m:r>
                          <m:r>
                            <a:rPr lang="en-GB" sz="2800" b="1" i="0" smtClean="0">
                              <a:latin typeface="Cambria Math" panose="02040503050406030204" pitchFamily="18" charset="0"/>
                              <a:ea typeface="Cambria Math" panose="02040503050406030204" pitchFamily="18" charset="0"/>
                              <a:cs typeface="Open Sans Light" pitchFamily="2" charset="0"/>
                            </a:rPr>
                            <m:t>−</m:t>
                          </m:r>
                          <m:r>
                            <a:rPr lang="en-GB" sz="2800" b="1" i="0" smtClean="0">
                              <a:latin typeface="Cambria Math" panose="02040503050406030204" pitchFamily="18" charset="0"/>
                              <a:ea typeface="Cambria Math" panose="02040503050406030204" pitchFamily="18" charset="0"/>
                              <a:cs typeface="Open Sans Light" pitchFamily="2" charset="0"/>
                            </a:rPr>
                            <m:t>𝐩</m:t>
                          </m:r>
                          <m:r>
                            <a:rPr lang="en-GB" sz="2800" b="1" i="0" smtClean="0">
                              <a:latin typeface="Cambria Math" panose="02040503050406030204" pitchFamily="18" charset="0"/>
                              <a:ea typeface="Cambria Math" panose="02040503050406030204" pitchFamily="18" charset="0"/>
                              <a:cs typeface="Open Sans Light" pitchFamily="2" charset="0"/>
                            </a:rPr>
                            <m:t>)</m:t>
                          </m:r>
                        </m:e>
                        <m:sup>
                          <m:r>
                            <a:rPr lang="en-GB" sz="2800" b="1" i="0" smtClean="0">
                              <a:latin typeface="Cambria Math" panose="02040503050406030204" pitchFamily="18" charset="0"/>
                              <a:ea typeface="Cambria Math" panose="02040503050406030204" pitchFamily="18" charset="0"/>
                              <a:cs typeface="Open Sans Light" pitchFamily="2" charset="0"/>
                            </a:rPr>
                            <m:t>𝐧</m:t>
                          </m:r>
                          <m:r>
                            <a:rPr lang="en-GB" sz="2800" b="1" i="0" smtClean="0">
                              <a:latin typeface="Cambria Math" panose="02040503050406030204" pitchFamily="18" charset="0"/>
                              <a:ea typeface="Cambria Math" panose="02040503050406030204" pitchFamily="18" charset="0"/>
                              <a:cs typeface="Open Sans Light" pitchFamily="2" charset="0"/>
                            </a:rPr>
                            <m:t>−</m:t>
                          </m:r>
                          <m:r>
                            <a:rPr lang="en-GB" sz="2800" b="1" i="0" smtClean="0">
                              <a:latin typeface="Cambria Math" panose="02040503050406030204" pitchFamily="18" charset="0"/>
                              <a:ea typeface="Cambria Math" panose="02040503050406030204" pitchFamily="18" charset="0"/>
                              <a:cs typeface="Open Sans Light" pitchFamily="2" charset="0"/>
                            </a:rPr>
                            <m:t>𝐱</m:t>
                          </m:r>
                        </m:sup>
                      </m:sSup>
                    </m:oMath>
                  </m:oMathPara>
                </a14:m>
                <a:endParaRPr lang="en-GB" sz="2800" b="1" dirty="0">
                  <a:latin typeface="Open Sans Light" pitchFamily="2" charset="0"/>
                  <a:ea typeface="Open Sans Light" pitchFamily="2" charset="0"/>
                  <a:cs typeface="Open Sans Light" pitchFamily="2" charset="0"/>
                </a:endParaRPr>
              </a:p>
            </p:txBody>
          </p:sp>
        </mc:Choice>
        <mc:Fallback xmlns="">
          <p:sp>
            <p:nvSpPr>
              <p:cNvPr id="15" name="Rectangle 14">
                <a:extLst>
                  <a:ext uri="{FF2B5EF4-FFF2-40B4-BE49-F238E27FC236}">
                    <a16:creationId xmlns:a16="http://schemas.microsoft.com/office/drawing/2014/main" id="{340A2AD3-4882-838D-CDAF-7E4731DC4C50}"/>
                  </a:ext>
                </a:extLst>
              </p:cNvPr>
              <p:cNvSpPr>
                <a:spLocks noRot="1" noChangeAspect="1" noMove="1" noResize="1" noEditPoints="1" noAdjustHandles="1" noChangeArrowheads="1" noChangeShapeType="1" noTextEdit="1"/>
              </p:cNvSpPr>
              <p:nvPr/>
            </p:nvSpPr>
            <p:spPr>
              <a:xfrm>
                <a:off x="3163581" y="1430213"/>
                <a:ext cx="4812223" cy="1250993"/>
              </a:xfrm>
              <a:prstGeom prst="rect">
                <a:avLst/>
              </a:prstGeom>
              <a:blipFill>
                <a:blip r:embed="rId5"/>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E0DF534-FB5A-9049-2619-6EBCA27C9901}"/>
                  </a:ext>
                </a:extLst>
              </p:cNvPr>
              <p:cNvSpPr txBox="1"/>
              <p:nvPr/>
            </p:nvSpPr>
            <p:spPr>
              <a:xfrm>
                <a:off x="2091285" y="2732829"/>
                <a:ext cx="6956813" cy="3630353"/>
              </a:xfrm>
              <a:prstGeom prst="rect">
                <a:avLst/>
              </a:prstGeom>
              <a:noFill/>
            </p:spPr>
            <p:txBody>
              <a:bodyPr wrap="square">
                <a:spAutoFit/>
              </a:bodyPr>
              <a:lstStyle/>
              <a:p>
                <a:pPr algn="ctr"/>
                <a:endParaRPr lang="en-GB" sz="2800" dirty="0">
                  <a:latin typeface="Cambria Math" panose="02040503050406030204" pitchFamily="18" charset="0"/>
                  <a:ea typeface="Cambria Math" panose="02040503050406030204" pitchFamily="18" charset="0"/>
                </a:endParaRPr>
              </a:p>
              <a:p>
                <a:pPr algn="ctr"/>
                <a:r>
                  <a:rPr lang="en-GB" sz="2800" dirty="0">
                    <a:latin typeface="Cambria Math" panose="02040503050406030204" pitchFamily="18" charset="0"/>
                    <a:ea typeface="Cambria Math" panose="02040503050406030204" pitchFamily="18" charset="0"/>
                  </a:rPr>
                  <a:t>µ = n · p</a:t>
                </a:r>
              </a:p>
              <a:p>
                <a:pPr algn="ctr"/>
                <a:endParaRPr lang="en-GB" sz="2800" dirty="0">
                  <a:latin typeface="Cambria Math" panose="02040503050406030204" pitchFamily="18" charset="0"/>
                  <a:ea typeface="Cambria Math" panose="02040503050406030204" pitchFamily="18" charset="0"/>
                </a:endParaRPr>
              </a:p>
              <a:p>
                <a:pPr algn="ctr"/>
                <a:endParaRPr lang="en-GB" sz="2800" dirty="0">
                  <a:latin typeface="Cambria Math" panose="02040503050406030204" pitchFamily="18" charset="0"/>
                  <a:ea typeface="Cambria Math" panose="02040503050406030204" pitchFamily="18" charset="0"/>
                </a:endParaRPr>
              </a:p>
              <a:p>
                <a:pPr algn="ctr"/>
                <a14:m>
                  <m:oMath xmlns:m="http://schemas.openxmlformats.org/officeDocument/2006/math">
                    <m:sSup>
                      <m:sSupPr>
                        <m:ctrlPr>
                          <a:rPr lang="el-GR" sz="2800" i="1" smtClean="0">
                            <a:latin typeface="Cambria Math" panose="02040503050406030204" pitchFamily="18" charset="0"/>
                            <a:ea typeface="Cambria Math" panose="02040503050406030204" pitchFamily="18" charset="0"/>
                          </a:rPr>
                        </m:ctrlPr>
                      </m:sSupPr>
                      <m:e>
                        <m:r>
                          <m:rPr>
                            <m:sty m:val="p"/>
                          </m:rPr>
                          <a:rPr lang="el-GR" sz="2800" i="0" smtClean="0">
                            <a:latin typeface="Cambria Math" panose="02040503050406030204" pitchFamily="18" charset="0"/>
                            <a:ea typeface="Cambria Math" panose="02040503050406030204" pitchFamily="18" charset="0"/>
                          </a:rPr>
                          <m:t>σ</m:t>
                        </m:r>
                      </m:e>
                      <m:sup>
                        <m:r>
                          <a:rPr lang="en-GB" sz="2800" b="0" i="0" smtClean="0">
                            <a:latin typeface="Cambria Math" panose="02040503050406030204" pitchFamily="18" charset="0"/>
                            <a:ea typeface="Cambria Math" panose="02040503050406030204" pitchFamily="18" charset="0"/>
                          </a:rPr>
                          <m:t>2</m:t>
                        </m:r>
                      </m:sup>
                    </m:sSup>
                  </m:oMath>
                </a14:m>
                <a:r>
                  <a:rPr lang="en-GB" sz="2800" dirty="0">
                    <a:latin typeface="Cambria Math" panose="02040503050406030204" pitchFamily="18" charset="0"/>
                    <a:ea typeface="Cambria Math" panose="02040503050406030204" pitchFamily="18" charset="0"/>
                  </a:rPr>
                  <a:t> </a:t>
                </a:r>
                <a:r>
                  <a:rPr lang="el-GR" sz="2800" dirty="0">
                    <a:latin typeface="Cambria Math" panose="02040503050406030204" pitchFamily="18" charset="0"/>
                    <a:ea typeface="Cambria Math" panose="02040503050406030204" pitchFamily="18" charset="0"/>
                  </a:rPr>
                  <a:t>= </a:t>
                </a:r>
                <a:r>
                  <a:rPr lang="en-GB" sz="2800" dirty="0">
                    <a:latin typeface="Cambria Math" panose="02040503050406030204" pitchFamily="18" charset="0"/>
                    <a:ea typeface="Cambria Math" panose="02040503050406030204" pitchFamily="18" charset="0"/>
                  </a:rPr>
                  <a:t>n · p · (1 − p)</a:t>
                </a:r>
              </a:p>
              <a:p>
                <a:pPr algn="ctr"/>
                <a:endParaRPr lang="en-GB" sz="2800" dirty="0">
                  <a:latin typeface="Cambria Math" panose="02040503050406030204" pitchFamily="18" charset="0"/>
                  <a:ea typeface="Cambria Math" panose="02040503050406030204" pitchFamily="18" charset="0"/>
                </a:endParaRPr>
              </a:p>
              <a:p>
                <a:pPr algn="ctr"/>
                <a:endParaRPr lang="en-GB" sz="2800" dirty="0">
                  <a:latin typeface="Cambria Math" panose="02040503050406030204" pitchFamily="18" charset="0"/>
                  <a:ea typeface="Cambria Math" panose="02040503050406030204" pitchFamily="18" charset="0"/>
                </a:endParaRPr>
              </a:p>
              <a:p>
                <a:pPr algn="ctr"/>
                <a:r>
                  <a:rPr lang="el-GR" sz="2800" dirty="0">
                    <a:latin typeface="Cambria Math" panose="02040503050406030204" pitchFamily="18" charset="0"/>
                    <a:ea typeface="Cambria Math" panose="02040503050406030204" pitchFamily="18" charset="0"/>
                  </a:rPr>
                  <a:t>σ =</a:t>
                </a:r>
                <a:r>
                  <a:rPr lang="en-GB" sz="2800" dirty="0">
                    <a:latin typeface="Cambria Math" panose="02040503050406030204" pitchFamily="18" charset="0"/>
                    <a:ea typeface="Cambria Math" panose="02040503050406030204" pitchFamily="18" charset="0"/>
                  </a:rPr>
                  <a:t> </a:t>
                </a:r>
                <a14:m>
                  <m:oMath xmlns:m="http://schemas.openxmlformats.org/officeDocument/2006/math">
                    <m:rad>
                      <m:radPr>
                        <m:degHide m:val="on"/>
                        <m:ctrlPr>
                          <a:rPr lang="en-GB" sz="2800" i="1" smtClean="0">
                            <a:latin typeface="Cambria Math" panose="02040503050406030204" pitchFamily="18" charset="0"/>
                            <a:ea typeface="Cambria Math" panose="02040503050406030204" pitchFamily="18" charset="0"/>
                          </a:rPr>
                        </m:ctrlPr>
                      </m:radPr>
                      <m:deg/>
                      <m:e>
                        <m:r>
                          <m:rPr>
                            <m:nor/>
                          </m:rPr>
                          <a:rPr lang="en-GB" sz="2800" dirty="0">
                            <a:latin typeface="Cambria Math" panose="02040503050406030204" pitchFamily="18" charset="0"/>
                            <a:ea typeface="Cambria Math" panose="02040503050406030204" pitchFamily="18" charset="0"/>
                          </a:rPr>
                          <m:t>n</m:t>
                        </m:r>
                        <m:r>
                          <m:rPr>
                            <m:nor/>
                          </m:rPr>
                          <a:rPr lang="en-GB" sz="2800" dirty="0">
                            <a:latin typeface="Cambria Math" panose="02040503050406030204" pitchFamily="18" charset="0"/>
                            <a:ea typeface="Cambria Math" panose="02040503050406030204" pitchFamily="18" charset="0"/>
                          </a:rPr>
                          <m:t> · </m:t>
                        </m:r>
                        <m:r>
                          <m:rPr>
                            <m:nor/>
                          </m:rPr>
                          <a:rPr lang="en-GB" sz="2800" dirty="0">
                            <a:latin typeface="Cambria Math" panose="02040503050406030204" pitchFamily="18" charset="0"/>
                            <a:ea typeface="Cambria Math" panose="02040503050406030204" pitchFamily="18" charset="0"/>
                          </a:rPr>
                          <m:t>p</m:t>
                        </m:r>
                        <m:r>
                          <m:rPr>
                            <m:nor/>
                          </m:rPr>
                          <a:rPr lang="en-GB" sz="2800" dirty="0">
                            <a:latin typeface="Cambria Math" panose="02040503050406030204" pitchFamily="18" charset="0"/>
                            <a:ea typeface="Cambria Math" panose="02040503050406030204" pitchFamily="18" charset="0"/>
                          </a:rPr>
                          <m:t> · (1 − </m:t>
                        </m:r>
                        <m:r>
                          <m:rPr>
                            <m:nor/>
                          </m:rPr>
                          <a:rPr lang="en-GB" sz="2800" dirty="0">
                            <a:latin typeface="Cambria Math" panose="02040503050406030204" pitchFamily="18" charset="0"/>
                            <a:ea typeface="Cambria Math" panose="02040503050406030204" pitchFamily="18" charset="0"/>
                          </a:rPr>
                          <m:t>p</m:t>
                        </m:r>
                        <m:r>
                          <m:rPr>
                            <m:nor/>
                          </m:rPr>
                          <a:rPr lang="en-GB" sz="2800" dirty="0">
                            <a:latin typeface="Cambria Math" panose="02040503050406030204" pitchFamily="18" charset="0"/>
                            <a:ea typeface="Cambria Math" panose="02040503050406030204" pitchFamily="18" charset="0"/>
                          </a:rPr>
                          <m:t>)</m:t>
                        </m:r>
                      </m:e>
                    </m:rad>
                  </m:oMath>
                </a14:m>
                <a:r>
                  <a:rPr lang="en-GB" sz="2800" dirty="0">
                    <a:latin typeface="Cambria Math" panose="02040503050406030204" pitchFamily="18" charset="0"/>
                    <a:ea typeface="Cambria Math" panose="02040503050406030204" pitchFamily="18" charset="0"/>
                  </a:rPr>
                  <a:t> </a:t>
                </a:r>
              </a:p>
            </p:txBody>
          </p:sp>
        </mc:Choice>
        <mc:Fallback xmlns="">
          <p:sp>
            <p:nvSpPr>
              <p:cNvPr id="4" name="TextBox 3">
                <a:extLst>
                  <a:ext uri="{FF2B5EF4-FFF2-40B4-BE49-F238E27FC236}">
                    <a16:creationId xmlns:a16="http://schemas.microsoft.com/office/drawing/2014/main" id="{0E0DF534-FB5A-9049-2619-6EBCA27C9901}"/>
                  </a:ext>
                </a:extLst>
              </p:cNvPr>
              <p:cNvSpPr txBox="1">
                <a:spLocks noRot="1" noChangeAspect="1" noMove="1" noResize="1" noEditPoints="1" noAdjustHandles="1" noChangeArrowheads="1" noChangeShapeType="1" noTextEdit="1"/>
              </p:cNvSpPr>
              <p:nvPr/>
            </p:nvSpPr>
            <p:spPr>
              <a:xfrm>
                <a:off x="2091285" y="2732829"/>
                <a:ext cx="6956813" cy="3630353"/>
              </a:xfrm>
              <a:prstGeom prst="rect">
                <a:avLst/>
              </a:prstGeom>
              <a:blipFill>
                <a:blip r:embed="rId6"/>
                <a:stretch>
                  <a:fillRect b="-2685"/>
                </a:stretch>
              </a:blipFill>
            </p:spPr>
            <p:txBody>
              <a:bodyPr/>
              <a:lstStyle/>
              <a:p>
                <a:r>
                  <a:rPr lang="en-GB">
                    <a:noFill/>
                  </a:rPr>
                  <a:t> </a:t>
                </a:r>
              </a:p>
            </p:txBody>
          </p:sp>
        </mc:Fallback>
      </mc:AlternateContent>
      <p:sp>
        <p:nvSpPr>
          <p:cNvPr id="7" name="Title 4">
            <a:extLst>
              <a:ext uri="{FF2B5EF4-FFF2-40B4-BE49-F238E27FC236}">
                <a16:creationId xmlns:a16="http://schemas.microsoft.com/office/drawing/2014/main" id="{37DD290A-BCA4-BBD6-A40B-4CCBBDF548A7}"/>
              </a:ext>
            </a:extLst>
          </p:cNvPr>
          <p:cNvSpPr txBox="1">
            <a:spLocks/>
          </p:cNvSpPr>
          <p:nvPr/>
        </p:nvSpPr>
        <p:spPr>
          <a:xfrm>
            <a:off x="4853858" y="2787074"/>
            <a:ext cx="1431668" cy="536856"/>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a:latin typeface="Open Sans ExtraBold" pitchFamily="2" charset="0"/>
                <a:ea typeface="Open Sans ExtraBold" pitchFamily="2" charset="0"/>
                <a:cs typeface="Open Sans ExtraBold" pitchFamily="2" charset="0"/>
              </a:rPr>
              <a:t>MEAN</a:t>
            </a:r>
          </a:p>
        </p:txBody>
      </p:sp>
      <p:sp>
        <p:nvSpPr>
          <p:cNvPr id="10" name="Title 4">
            <a:extLst>
              <a:ext uri="{FF2B5EF4-FFF2-40B4-BE49-F238E27FC236}">
                <a16:creationId xmlns:a16="http://schemas.microsoft.com/office/drawing/2014/main" id="{34DE839C-769A-D0CA-46F5-FAB2371B37D7}"/>
              </a:ext>
            </a:extLst>
          </p:cNvPr>
          <p:cNvSpPr txBox="1">
            <a:spLocks/>
          </p:cNvSpPr>
          <p:nvPr/>
        </p:nvSpPr>
        <p:spPr>
          <a:xfrm>
            <a:off x="4443152" y="3957074"/>
            <a:ext cx="2253077" cy="536856"/>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a:latin typeface="Open Sans ExtraBold" pitchFamily="2" charset="0"/>
                <a:ea typeface="Open Sans ExtraBold" pitchFamily="2" charset="0"/>
                <a:cs typeface="Open Sans ExtraBold" pitchFamily="2" charset="0"/>
              </a:rPr>
              <a:t>VARIANCE</a:t>
            </a:r>
          </a:p>
        </p:txBody>
      </p:sp>
      <p:sp>
        <p:nvSpPr>
          <p:cNvPr id="11" name="Title 4">
            <a:extLst>
              <a:ext uri="{FF2B5EF4-FFF2-40B4-BE49-F238E27FC236}">
                <a16:creationId xmlns:a16="http://schemas.microsoft.com/office/drawing/2014/main" id="{E0FBD323-357D-1FB7-24CB-4600465CFC94}"/>
              </a:ext>
            </a:extLst>
          </p:cNvPr>
          <p:cNvSpPr txBox="1">
            <a:spLocks/>
          </p:cNvSpPr>
          <p:nvPr/>
        </p:nvSpPr>
        <p:spPr>
          <a:xfrm>
            <a:off x="3679859" y="5319290"/>
            <a:ext cx="3779662" cy="536856"/>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a:latin typeface="Open Sans ExtraBold" pitchFamily="2" charset="0"/>
                <a:ea typeface="Open Sans ExtraBold" pitchFamily="2" charset="0"/>
                <a:cs typeface="Open Sans ExtraBold" pitchFamily="2" charset="0"/>
              </a:rPr>
              <a:t>STANDARD DEVIATION</a:t>
            </a:r>
          </a:p>
        </p:txBody>
      </p:sp>
    </p:spTree>
    <p:extLst>
      <p:ext uri="{BB962C8B-B14F-4D97-AF65-F5344CB8AC3E}">
        <p14:creationId xmlns:p14="http://schemas.microsoft.com/office/powerpoint/2010/main" val="1644654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RANDOM VARIABLES</a:t>
            </a:r>
          </a:p>
        </p:txBody>
      </p:sp>
      <p:sp>
        <p:nvSpPr>
          <p:cNvPr id="3" name="Rectangle 2">
            <a:extLst>
              <a:ext uri="{FF2B5EF4-FFF2-40B4-BE49-F238E27FC236}">
                <a16:creationId xmlns:a16="http://schemas.microsoft.com/office/drawing/2014/main" id="{DD844973-E68C-A44C-099C-6DEC00796D56}"/>
              </a:ext>
            </a:extLst>
          </p:cNvPr>
          <p:cNvSpPr/>
          <p:nvPr/>
        </p:nvSpPr>
        <p:spPr>
          <a:xfrm>
            <a:off x="410190" y="1430214"/>
            <a:ext cx="11521440" cy="3318802"/>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endParaRPr lang="en-GB" sz="2800" b="1" dirty="0">
              <a:latin typeface="Open Sans Light" pitchFamily="2" charset="0"/>
              <a:ea typeface="Open Sans Light" pitchFamily="2" charset="0"/>
              <a:cs typeface="Open Sans Light" pitchFamily="2" charset="0"/>
            </a:endParaRPr>
          </a:p>
        </p:txBody>
      </p:sp>
      <p:sp>
        <p:nvSpPr>
          <p:cNvPr id="23" name="Title 4">
            <a:extLst>
              <a:ext uri="{FF2B5EF4-FFF2-40B4-BE49-F238E27FC236}">
                <a16:creationId xmlns:a16="http://schemas.microsoft.com/office/drawing/2014/main" id="{19AA0F07-1C10-F1D8-6421-0FEF69412DB0}"/>
              </a:ext>
            </a:extLst>
          </p:cNvPr>
          <p:cNvSpPr txBox="1">
            <a:spLocks/>
          </p:cNvSpPr>
          <p:nvPr/>
        </p:nvSpPr>
        <p:spPr>
          <a:xfrm>
            <a:off x="387832" y="1536689"/>
            <a:ext cx="4261660" cy="536856"/>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GB" sz="2400" dirty="0">
                <a:latin typeface="Open Sans ExtraBold" pitchFamily="2" charset="0"/>
                <a:ea typeface="Open Sans ExtraBold" pitchFamily="2" charset="0"/>
                <a:cs typeface="Open Sans ExtraBold" pitchFamily="2" charset="0"/>
              </a:rPr>
              <a:t>RANDOM VARIABLE:</a:t>
            </a:r>
          </a:p>
        </p:txBody>
      </p:sp>
      <p:sp>
        <p:nvSpPr>
          <p:cNvPr id="4" name="Title 4">
            <a:extLst>
              <a:ext uri="{FF2B5EF4-FFF2-40B4-BE49-F238E27FC236}">
                <a16:creationId xmlns:a16="http://schemas.microsoft.com/office/drawing/2014/main" id="{18B3F363-3C77-6268-7260-2BADD80040E3}"/>
              </a:ext>
            </a:extLst>
          </p:cNvPr>
          <p:cNvSpPr txBox="1">
            <a:spLocks/>
          </p:cNvSpPr>
          <p:nvPr/>
        </p:nvSpPr>
        <p:spPr>
          <a:xfrm>
            <a:off x="387832" y="2865633"/>
            <a:ext cx="4928087" cy="536856"/>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GB" sz="2400" dirty="0">
                <a:latin typeface="Open Sans ExtraBold" pitchFamily="2" charset="0"/>
                <a:ea typeface="Open Sans ExtraBold" pitchFamily="2" charset="0"/>
                <a:cs typeface="Open Sans ExtraBold" pitchFamily="2" charset="0"/>
              </a:rPr>
              <a:t>DISCRETE RANDOM VARIABLE</a:t>
            </a:r>
          </a:p>
        </p:txBody>
      </p:sp>
      <p:sp>
        <p:nvSpPr>
          <p:cNvPr id="6" name="Title 4">
            <a:extLst>
              <a:ext uri="{FF2B5EF4-FFF2-40B4-BE49-F238E27FC236}">
                <a16:creationId xmlns:a16="http://schemas.microsoft.com/office/drawing/2014/main" id="{9C82751E-EBDE-217C-430C-10D512786CE4}"/>
              </a:ext>
            </a:extLst>
          </p:cNvPr>
          <p:cNvSpPr txBox="1">
            <a:spLocks/>
          </p:cNvSpPr>
          <p:nvPr/>
        </p:nvSpPr>
        <p:spPr>
          <a:xfrm>
            <a:off x="387832" y="3752414"/>
            <a:ext cx="5633260" cy="536856"/>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GB" sz="2400" dirty="0">
                <a:latin typeface="Open Sans ExtraBold" pitchFamily="2" charset="0"/>
                <a:ea typeface="Open Sans ExtraBold" pitchFamily="2" charset="0"/>
                <a:cs typeface="Open Sans ExtraBold" pitchFamily="2" charset="0"/>
              </a:rPr>
              <a:t>CONTINUOUS RANDOM VARIABLE:</a:t>
            </a:r>
          </a:p>
        </p:txBody>
      </p:sp>
      <p:sp>
        <p:nvSpPr>
          <p:cNvPr id="7" name="TextBox 6">
            <a:extLst>
              <a:ext uri="{FF2B5EF4-FFF2-40B4-BE49-F238E27FC236}">
                <a16:creationId xmlns:a16="http://schemas.microsoft.com/office/drawing/2014/main" id="{6688E1D6-DA0E-EE63-BE48-11106702F997}"/>
              </a:ext>
            </a:extLst>
          </p:cNvPr>
          <p:cNvSpPr txBox="1"/>
          <p:nvPr/>
        </p:nvSpPr>
        <p:spPr>
          <a:xfrm>
            <a:off x="387832" y="1959878"/>
            <a:ext cx="9972785" cy="830997"/>
          </a:xfrm>
          <a:prstGeom prst="rect">
            <a:avLst/>
          </a:prstGeom>
          <a:noFill/>
        </p:spPr>
        <p:txBody>
          <a:bodyPr wrap="square" rtlCol="0">
            <a:spAutoFit/>
          </a:bodyPr>
          <a:lstStyle/>
          <a:p>
            <a:r>
              <a:rPr lang="en-GB" sz="2400" dirty="0">
                <a:latin typeface="Open Sans Light" pitchFamily="2" charset="0"/>
                <a:ea typeface="Open Sans Light" pitchFamily="2" charset="0"/>
                <a:cs typeface="Open Sans Light" pitchFamily="2" charset="0"/>
              </a:rPr>
              <a:t>Variable whose value depends on outcomes of a random procedure. Single numerical value for each outcome of a procedure </a:t>
            </a:r>
          </a:p>
        </p:txBody>
      </p:sp>
      <p:sp>
        <p:nvSpPr>
          <p:cNvPr id="8" name="TextBox 7">
            <a:extLst>
              <a:ext uri="{FF2B5EF4-FFF2-40B4-BE49-F238E27FC236}">
                <a16:creationId xmlns:a16="http://schemas.microsoft.com/office/drawing/2014/main" id="{8131F34E-C549-689C-18D4-69D3A199EDB6}"/>
              </a:ext>
            </a:extLst>
          </p:cNvPr>
          <p:cNvSpPr txBox="1"/>
          <p:nvPr/>
        </p:nvSpPr>
        <p:spPr>
          <a:xfrm>
            <a:off x="387832" y="3272926"/>
            <a:ext cx="9972785" cy="461665"/>
          </a:xfrm>
          <a:prstGeom prst="rect">
            <a:avLst/>
          </a:prstGeom>
          <a:noFill/>
        </p:spPr>
        <p:txBody>
          <a:bodyPr wrap="square" rtlCol="0">
            <a:spAutoFit/>
          </a:bodyPr>
          <a:lstStyle/>
          <a:p>
            <a:r>
              <a:rPr lang="en-GB" sz="2400" dirty="0">
                <a:latin typeface="Open Sans Light" pitchFamily="2" charset="0"/>
                <a:ea typeface="Open Sans Light" pitchFamily="2" charset="0"/>
                <a:cs typeface="Open Sans Light" pitchFamily="2" charset="0"/>
              </a:rPr>
              <a:t>Random variable with a </a:t>
            </a:r>
            <a:r>
              <a:rPr lang="en-GB" sz="2400" b="1" u="sng" dirty="0">
                <a:latin typeface="Open Sans Light" pitchFamily="2" charset="0"/>
                <a:ea typeface="Open Sans Light" pitchFamily="2" charset="0"/>
                <a:cs typeface="Open Sans Light" pitchFamily="2" charset="0"/>
              </a:rPr>
              <a:t>finite</a:t>
            </a:r>
            <a:r>
              <a:rPr lang="en-GB" sz="2400" b="1" dirty="0">
                <a:latin typeface="Open Sans Light" pitchFamily="2" charset="0"/>
                <a:ea typeface="Open Sans Light" pitchFamily="2" charset="0"/>
                <a:cs typeface="Open Sans Light" pitchFamily="2" charset="0"/>
              </a:rPr>
              <a:t> or </a:t>
            </a:r>
            <a:r>
              <a:rPr lang="en-GB" sz="2400" b="1" u="sng" dirty="0">
                <a:latin typeface="Open Sans Light" pitchFamily="2" charset="0"/>
                <a:ea typeface="Open Sans Light" pitchFamily="2" charset="0"/>
                <a:cs typeface="Open Sans Light" pitchFamily="2" charset="0"/>
              </a:rPr>
              <a:t>countably infinite </a:t>
            </a:r>
            <a:r>
              <a:rPr lang="en-GB" sz="2400" b="1" dirty="0">
                <a:latin typeface="Open Sans Light" pitchFamily="2" charset="0"/>
                <a:ea typeface="Open Sans Light" pitchFamily="2" charset="0"/>
                <a:cs typeface="Open Sans Light" pitchFamily="2" charset="0"/>
              </a:rPr>
              <a:t>number of values</a:t>
            </a:r>
            <a:endParaRPr lang="en-GB" sz="2400" dirty="0">
              <a:latin typeface="Open Sans Light" pitchFamily="2" charset="0"/>
              <a:ea typeface="Open Sans Light" pitchFamily="2" charset="0"/>
              <a:cs typeface="Open Sans Light" pitchFamily="2" charset="0"/>
            </a:endParaRPr>
          </a:p>
        </p:txBody>
      </p:sp>
      <p:sp>
        <p:nvSpPr>
          <p:cNvPr id="9" name="TextBox 8">
            <a:extLst>
              <a:ext uri="{FF2B5EF4-FFF2-40B4-BE49-F238E27FC236}">
                <a16:creationId xmlns:a16="http://schemas.microsoft.com/office/drawing/2014/main" id="{697ECC67-725B-2869-3A7C-5CF0CE786396}"/>
              </a:ext>
            </a:extLst>
          </p:cNvPr>
          <p:cNvSpPr txBox="1"/>
          <p:nvPr/>
        </p:nvSpPr>
        <p:spPr>
          <a:xfrm>
            <a:off x="387831" y="4111611"/>
            <a:ext cx="9972785" cy="461665"/>
          </a:xfrm>
          <a:prstGeom prst="rect">
            <a:avLst/>
          </a:prstGeom>
          <a:noFill/>
        </p:spPr>
        <p:txBody>
          <a:bodyPr wrap="square" rtlCol="0">
            <a:spAutoFit/>
          </a:bodyPr>
          <a:lstStyle/>
          <a:p>
            <a:r>
              <a:rPr lang="en-GB" sz="2400" dirty="0">
                <a:latin typeface="Open Sans Light" pitchFamily="2" charset="0"/>
                <a:ea typeface="Open Sans Light" pitchFamily="2" charset="0"/>
                <a:cs typeface="Open Sans Light" pitchFamily="2" charset="0"/>
              </a:rPr>
              <a:t>Random variable with an </a:t>
            </a:r>
            <a:r>
              <a:rPr lang="en-GB" sz="2400" b="1" u="sng" dirty="0">
                <a:latin typeface="Open Sans Light" pitchFamily="2" charset="0"/>
                <a:ea typeface="Open Sans Light" pitchFamily="2" charset="0"/>
                <a:cs typeface="Open Sans Light" pitchFamily="2" charset="0"/>
              </a:rPr>
              <a:t>uncountably infinite </a:t>
            </a:r>
            <a:r>
              <a:rPr lang="en-GB" sz="2400" b="1" dirty="0">
                <a:latin typeface="Open Sans Light" pitchFamily="2" charset="0"/>
                <a:ea typeface="Open Sans Light" pitchFamily="2" charset="0"/>
                <a:cs typeface="Open Sans Light" pitchFamily="2" charset="0"/>
              </a:rPr>
              <a:t>number of values</a:t>
            </a:r>
            <a:endParaRPr lang="en-GB" sz="2400" dirty="0">
              <a:latin typeface="Open Sans Light" pitchFamily="2" charset="0"/>
              <a:ea typeface="Open Sans Light" pitchFamily="2" charset="0"/>
              <a:cs typeface="Open Sans Light" pitchFamily="2" charset="0"/>
            </a:endParaRPr>
          </a:p>
        </p:txBody>
      </p:sp>
    </p:spTree>
    <p:extLst>
      <p:ext uri="{BB962C8B-B14F-4D97-AF65-F5344CB8AC3E}">
        <p14:creationId xmlns:p14="http://schemas.microsoft.com/office/powerpoint/2010/main" val="989894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PROBABILITY DISTRIBUTION</a:t>
            </a:r>
          </a:p>
        </p:txBody>
      </p:sp>
      <p:sp>
        <p:nvSpPr>
          <p:cNvPr id="22" name="Rectangle 21">
            <a:extLst>
              <a:ext uri="{FF2B5EF4-FFF2-40B4-BE49-F238E27FC236}">
                <a16:creationId xmlns:a16="http://schemas.microsoft.com/office/drawing/2014/main" id="{62B93F08-C746-CE54-BBD1-99AA3DDBF24D}"/>
              </a:ext>
            </a:extLst>
          </p:cNvPr>
          <p:cNvSpPr/>
          <p:nvPr/>
        </p:nvSpPr>
        <p:spPr>
          <a:xfrm>
            <a:off x="335280" y="1247614"/>
            <a:ext cx="11521440" cy="168931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endParaRPr lang="en-GB" sz="2800" b="1" dirty="0">
              <a:latin typeface="Cambria Math" panose="02040503050406030204" pitchFamily="18" charset="0"/>
              <a:ea typeface="Cambria Math" panose="02040503050406030204" pitchFamily="18" charset="0"/>
              <a:cs typeface="Open Sans Light"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980D9FE-B62D-A248-D260-337C3C78A980}"/>
                  </a:ext>
                </a:extLst>
              </p:cNvPr>
              <p:cNvSpPr txBox="1"/>
              <p:nvPr/>
            </p:nvSpPr>
            <p:spPr>
              <a:xfrm>
                <a:off x="335280" y="1308970"/>
                <a:ext cx="9972785" cy="1569660"/>
              </a:xfrm>
              <a:prstGeom prst="rect">
                <a:avLst/>
              </a:prstGeom>
              <a:noFill/>
            </p:spPr>
            <p:txBody>
              <a:bodyPr wrap="square" rtlCol="0">
                <a:spAutoFit/>
              </a:bodyPr>
              <a:lstStyle/>
              <a:p>
                <a:r>
                  <a:rPr lang="en-GB" sz="2400" dirty="0">
                    <a:latin typeface="Open Sans Light" pitchFamily="2" charset="0"/>
                    <a:ea typeface="Open Sans Light" pitchFamily="2" charset="0"/>
                    <a:cs typeface="Open Sans Light" pitchFamily="2" charset="0"/>
                  </a:rPr>
                  <a:t>Data describing the probability of each value of a random variable.</a:t>
                </a:r>
              </a:p>
              <a:p>
                <a:pPr marL="457200" indent="-457200">
                  <a:buAutoNum type="arabicPeriod"/>
                </a:pPr>
                <a:r>
                  <a:rPr lang="en-GB" sz="2400" dirty="0">
                    <a:latin typeface="Cambria Math" panose="02040503050406030204" pitchFamily="18" charset="0"/>
                    <a:ea typeface="Cambria Math" panose="02040503050406030204" pitchFamily="18" charset="0"/>
                    <a:cs typeface="Open Sans Light" pitchFamily="2" charset="0"/>
                  </a:rPr>
                  <a:t>Corresponds to the values of a numerical variable x</a:t>
                </a:r>
              </a:p>
              <a:p>
                <a:pPr marL="457200" indent="-457200">
                  <a:buAutoNum type="arabicPeriod"/>
                </a:pPr>
                <a14:m>
                  <m:oMath xmlns:m="http://schemas.openxmlformats.org/officeDocument/2006/math">
                    <m:nary>
                      <m:naryPr>
                        <m:chr m:val="∑"/>
                        <m:limLoc m:val="subSup"/>
                        <m:supHide m:val="on"/>
                        <m:ctrlPr>
                          <a:rPr lang="en-GB" sz="2400" i="1" smtClean="0">
                            <a:latin typeface="Cambria Math" panose="02040503050406030204" pitchFamily="18" charset="0"/>
                            <a:ea typeface="Cambria Math" panose="02040503050406030204" pitchFamily="18" charset="0"/>
                            <a:cs typeface="Open Sans Light" pitchFamily="2" charset="0"/>
                          </a:rPr>
                        </m:ctrlPr>
                      </m:naryPr>
                      <m:sub>
                        <m:r>
                          <m:rPr>
                            <m:sty m:val="p"/>
                            <m:brk m:alnAt="9"/>
                          </m:rPr>
                          <a:rPr lang="en-GB" sz="2400" b="0" i="0" smtClean="0">
                            <a:latin typeface="Cambria Math" panose="02040503050406030204" pitchFamily="18" charset="0"/>
                            <a:ea typeface="Cambria Math" panose="02040503050406030204" pitchFamily="18" charset="0"/>
                            <a:cs typeface="Open Sans Light" pitchFamily="2" charset="0"/>
                          </a:rPr>
                          <m:t>x</m:t>
                        </m:r>
                      </m:sub>
                      <m:sup/>
                      <m:e>
                        <m:r>
                          <m:rPr>
                            <m:sty m:val="p"/>
                          </m:rPr>
                          <a:rPr lang="en-GB" sz="2400" b="0" i="0" smtClean="0">
                            <a:latin typeface="Cambria Math" panose="02040503050406030204" pitchFamily="18" charset="0"/>
                            <a:ea typeface="Cambria Math" panose="02040503050406030204" pitchFamily="18" charset="0"/>
                            <a:cs typeface="Open Sans Light" pitchFamily="2" charset="0"/>
                          </a:rPr>
                          <m:t>P</m:t>
                        </m:r>
                        <m:d>
                          <m:dPr>
                            <m:ctrlPr>
                              <a:rPr lang="en-GB" sz="2400" i="1" smtClean="0">
                                <a:latin typeface="Cambria Math" panose="02040503050406030204" pitchFamily="18" charset="0"/>
                                <a:ea typeface="Cambria Math" panose="02040503050406030204" pitchFamily="18" charset="0"/>
                                <a:cs typeface="Open Sans Light" pitchFamily="2" charset="0"/>
                              </a:rPr>
                            </m:ctrlPr>
                          </m:dPr>
                          <m:e>
                            <m:r>
                              <m:rPr>
                                <m:sty m:val="p"/>
                              </m:rPr>
                              <a:rPr lang="en-GB" sz="2400" b="0" i="0" smtClean="0">
                                <a:latin typeface="Cambria Math" panose="02040503050406030204" pitchFamily="18" charset="0"/>
                                <a:ea typeface="Cambria Math" panose="02040503050406030204" pitchFamily="18" charset="0"/>
                                <a:cs typeface="Open Sans Light" pitchFamily="2" charset="0"/>
                              </a:rPr>
                              <m:t>x</m:t>
                            </m:r>
                          </m:e>
                        </m:d>
                        <m:r>
                          <a:rPr lang="en-GB" sz="2400" b="0" i="0" smtClean="0">
                            <a:latin typeface="Cambria Math" panose="02040503050406030204" pitchFamily="18" charset="0"/>
                            <a:ea typeface="Cambria Math" panose="02040503050406030204" pitchFamily="18" charset="0"/>
                            <a:cs typeface="Open Sans Light" pitchFamily="2" charset="0"/>
                          </a:rPr>
                          <m:t>=1</m:t>
                        </m:r>
                      </m:e>
                    </m:nary>
                  </m:oMath>
                </a14:m>
                <a:endParaRPr lang="en-GB" sz="2400" dirty="0">
                  <a:latin typeface="Cambria Math" panose="02040503050406030204" pitchFamily="18" charset="0"/>
                  <a:ea typeface="Cambria Math" panose="02040503050406030204" pitchFamily="18" charset="0"/>
                  <a:cs typeface="Open Sans Light" pitchFamily="2" charset="0"/>
                </a:endParaRPr>
              </a:p>
              <a:p>
                <a:pPr marL="457200" indent="-457200">
                  <a:buAutoNum type="arabicPeriod"/>
                </a:pPr>
                <a14:m>
                  <m:oMath xmlns:m="http://schemas.openxmlformats.org/officeDocument/2006/math">
                    <m:r>
                      <a:rPr lang="en-GB" sz="2400" b="0" i="0" smtClean="0">
                        <a:latin typeface="Cambria Math" panose="02040503050406030204" pitchFamily="18" charset="0"/>
                        <a:ea typeface="Cambria Math" panose="02040503050406030204" pitchFamily="18" charset="0"/>
                        <a:cs typeface="Open Sans Light" pitchFamily="2" charset="0"/>
                      </a:rPr>
                      <m:t>0≤</m:t>
                    </m:r>
                    <m:r>
                      <m:rPr>
                        <m:sty m:val="p"/>
                      </m:rPr>
                      <a:rPr lang="en-GB" sz="2400" b="0" i="0" smtClean="0">
                        <a:latin typeface="Cambria Math" panose="02040503050406030204" pitchFamily="18" charset="0"/>
                        <a:ea typeface="Cambria Math" panose="02040503050406030204" pitchFamily="18" charset="0"/>
                        <a:cs typeface="Open Sans Light" pitchFamily="2" charset="0"/>
                      </a:rPr>
                      <m:t>P</m:t>
                    </m:r>
                    <m:r>
                      <a:rPr lang="en-GB" sz="2400" b="0" i="0" smtClean="0">
                        <a:latin typeface="Cambria Math" panose="02040503050406030204" pitchFamily="18" charset="0"/>
                        <a:ea typeface="Cambria Math" panose="02040503050406030204" pitchFamily="18" charset="0"/>
                        <a:cs typeface="Open Sans Light" pitchFamily="2" charset="0"/>
                      </a:rPr>
                      <m:t>(</m:t>
                    </m:r>
                    <m:r>
                      <m:rPr>
                        <m:sty m:val="p"/>
                      </m:rPr>
                      <a:rPr lang="en-GB" sz="2400" b="0" i="0" smtClean="0">
                        <a:latin typeface="Cambria Math" panose="02040503050406030204" pitchFamily="18" charset="0"/>
                        <a:ea typeface="Cambria Math" panose="02040503050406030204" pitchFamily="18" charset="0"/>
                        <a:cs typeface="Open Sans Light" pitchFamily="2" charset="0"/>
                      </a:rPr>
                      <m:t>x</m:t>
                    </m:r>
                    <m:r>
                      <a:rPr lang="en-GB" sz="2400" b="0" i="0" smtClean="0">
                        <a:latin typeface="Cambria Math" panose="02040503050406030204" pitchFamily="18" charset="0"/>
                        <a:ea typeface="Cambria Math" panose="02040503050406030204" pitchFamily="18" charset="0"/>
                        <a:cs typeface="Open Sans Light" pitchFamily="2" charset="0"/>
                      </a:rPr>
                      <m:t>)≤1</m:t>
                    </m:r>
                  </m:oMath>
                </a14:m>
                <a:r>
                  <a:rPr lang="en-GB" sz="2400" dirty="0">
                    <a:latin typeface="Cambria Math" panose="02040503050406030204" pitchFamily="18" charset="0"/>
                    <a:ea typeface="Cambria Math" panose="02040503050406030204" pitchFamily="18" charset="0"/>
                    <a:cs typeface="Open Sans Light" pitchFamily="2" charset="0"/>
                  </a:rPr>
                  <a:t> for each individual value of x</a:t>
                </a:r>
              </a:p>
            </p:txBody>
          </p:sp>
        </mc:Choice>
        <mc:Fallback xmlns="">
          <p:sp>
            <p:nvSpPr>
              <p:cNvPr id="11" name="TextBox 10">
                <a:extLst>
                  <a:ext uri="{FF2B5EF4-FFF2-40B4-BE49-F238E27FC236}">
                    <a16:creationId xmlns:a16="http://schemas.microsoft.com/office/drawing/2014/main" id="{B980D9FE-B62D-A248-D260-337C3C78A980}"/>
                  </a:ext>
                </a:extLst>
              </p:cNvPr>
              <p:cNvSpPr txBox="1">
                <a:spLocks noRot="1" noChangeAspect="1" noMove="1" noResize="1" noEditPoints="1" noAdjustHandles="1" noChangeArrowheads="1" noChangeShapeType="1" noTextEdit="1"/>
              </p:cNvSpPr>
              <p:nvPr/>
            </p:nvSpPr>
            <p:spPr>
              <a:xfrm>
                <a:off x="335280" y="1308970"/>
                <a:ext cx="9972785" cy="1569660"/>
              </a:xfrm>
              <a:prstGeom prst="rect">
                <a:avLst/>
              </a:prstGeom>
              <a:blipFill>
                <a:blip r:embed="rId5"/>
                <a:stretch>
                  <a:fillRect l="-917" t="-3113" b="-34630"/>
                </a:stretch>
              </a:blipFill>
            </p:spPr>
            <p:txBody>
              <a:bodyPr/>
              <a:lstStyle/>
              <a:p>
                <a:r>
                  <a:rPr lang="en-GB">
                    <a:noFill/>
                  </a:rPr>
                  <a:t> </a:t>
                </a:r>
              </a:p>
            </p:txBody>
          </p:sp>
        </mc:Fallback>
      </mc:AlternateContent>
      <p:pic>
        <p:nvPicPr>
          <p:cNvPr id="13" name="Picture 12" descr="A pair of dice with black dots&#10;&#10;Description automatically generated">
            <a:extLst>
              <a:ext uri="{FF2B5EF4-FFF2-40B4-BE49-F238E27FC236}">
                <a16:creationId xmlns:a16="http://schemas.microsoft.com/office/drawing/2014/main" id="{1005C9AF-E981-B5CF-4CF9-D11264C21C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467" y="2951792"/>
            <a:ext cx="1909632" cy="1909632"/>
          </a:xfrm>
          <a:prstGeom prst="rect">
            <a:avLst/>
          </a:prstGeom>
        </p:spPr>
      </p:pic>
      <p:sp>
        <p:nvSpPr>
          <p:cNvPr id="14" name="TextBox 13">
            <a:extLst>
              <a:ext uri="{FF2B5EF4-FFF2-40B4-BE49-F238E27FC236}">
                <a16:creationId xmlns:a16="http://schemas.microsoft.com/office/drawing/2014/main" id="{80FAACB6-C29A-6AEA-D82E-6820C6F38CF0}"/>
              </a:ext>
            </a:extLst>
          </p:cNvPr>
          <p:cNvSpPr txBox="1"/>
          <p:nvPr/>
        </p:nvSpPr>
        <p:spPr>
          <a:xfrm>
            <a:off x="2426099" y="3347976"/>
            <a:ext cx="3169403" cy="923330"/>
          </a:xfrm>
          <a:prstGeom prst="rect">
            <a:avLst/>
          </a:prstGeom>
          <a:noFill/>
        </p:spPr>
        <p:txBody>
          <a:bodyPr wrap="square" rtlCol="0">
            <a:spAutoFit/>
          </a:bodyPr>
          <a:lstStyle/>
          <a:p>
            <a:r>
              <a:rPr lang="en-GB" dirty="0">
                <a:latin typeface="Open Sans Light" pitchFamily="2" charset="0"/>
                <a:ea typeface="Open Sans Light" pitchFamily="2" charset="0"/>
                <a:cs typeface="Open Sans Light" pitchFamily="2" charset="0"/>
              </a:rPr>
              <a:t>- roll 6-sided dice 2 times</a:t>
            </a:r>
          </a:p>
          <a:p>
            <a:r>
              <a:rPr lang="en-GB" dirty="0">
                <a:latin typeface="Cambria Math" panose="02040503050406030204" pitchFamily="18" charset="0"/>
                <a:ea typeface="Cambria Math" panose="02040503050406030204" pitchFamily="18" charset="0"/>
                <a:cs typeface="Open Sans Light" pitchFamily="2" charset="0"/>
              </a:rPr>
              <a:t>- x = number of 6s we get</a:t>
            </a:r>
          </a:p>
          <a:p>
            <a:r>
              <a:rPr lang="en-GB" dirty="0">
                <a:latin typeface="Open Sans Light" pitchFamily="2" charset="0"/>
                <a:ea typeface="Open Sans Light" pitchFamily="2" charset="0"/>
                <a:cs typeface="Open Sans Light" pitchFamily="2" charset="0"/>
              </a:rPr>
              <a:t>- classical probability</a:t>
            </a:r>
          </a:p>
        </p:txBody>
      </p:sp>
      <p:sp>
        <p:nvSpPr>
          <p:cNvPr id="18" name="TextBox 17">
            <a:extLst>
              <a:ext uri="{FF2B5EF4-FFF2-40B4-BE49-F238E27FC236}">
                <a16:creationId xmlns:a16="http://schemas.microsoft.com/office/drawing/2014/main" id="{CA589BBF-CB4F-1645-AFB4-12D06F7CEBFA}"/>
              </a:ext>
            </a:extLst>
          </p:cNvPr>
          <p:cNvSpPr txBox="1"/>
          <p:nvPr/>
        </p:nvSpPr>
        <p:spPr>
          <a:xfrm>
            <a:off x="3223985" y="4471445"/>
            <a:ext cx="2595914" cy="1938992"/>
          </a:xfrm>
          <a:prstGeom prst="rect">
            <a:avLst/>
          </a:prstGeom>
          <a:noFill/>
        </p:spPr>
        <p:txBody>
          <a:bodyPr wrap="square">
            <a:spAutoFit/>
          </a:bodyPr>
          <a:lstStyle/>
          <a:p>
            <a:r>
              <a:rPr lang="en-GB" sz="2000" dirty="0">
                <a:latin typeface="Cambria Math" panose="02040503050406030204" pitchFamily="18" charset="0"/>
                <a:ea typeface="Cambria Math" panose="02040503050406030204" pitchFamily="18" charset="0"/>
              </a:rPr>
              <a:t>{</a:t>
            </a:r>
            <a:r>
              <a:rPr lang="en-GB" sz="2000" dirty="0">
                <a:solidFill>
                  <a:srgbClr val="FF0000"/>
                </a:solidFill>
                <a:latin typeface="Cambria Math" panose="02040503050406030204" pitchFamily="18" charset="0"/>
                <a:ea typeface="Cambria Math" panose="02040503050406030204" pitchFamily="18" charset="0"/>
              </a:rPr>
              <a:t>11, 12, 13, 14, 15</a:t>
            </a:r>
            <a:r>
              <a:rPr lang="en-GB" sz="2000" dirty="0">
                <a:latin typeface="Cambria Math" panose="02040503050406030204" pitchFamily="18" charset="0"/>
                <a:ea typeface="Cambria Math" panose="02040503050406030204" pitchFamily="18" charset="0"/>
              </a:rPr>
              <a:t>, </a:t>
            </a:r>
            <a:r>
              <a:rPr lang="en-GB" sz="2000" dirty="0">
                <a:solidFill>
                  <a:srgbClr val="FFFF00"/>
                </a:solidFill>
                <a:latin typeface="Cambria Math" panose="02040503050406030204" pitchFamily="18" charset="0"/>
                <a:ea typeface="Cambria Math" panose="02040503050406030204" pitchFamily="18" charset="0"/>
              </a:rPr>
              <a:t>16</a:t>
            </a:r>
            <a:r>
              <a:rPr lang="en-GB" sz="2000" dirty="0">
                <a:latin typeface="Cambria Math" panose="02040503050406030204" pitchFamily="18" charset="0"/>
                <a:ea typeface="Cambria Math" panose="02040503050406030204" pitchFamily="18" charset="0"/>
              </a:rPr>
              <a:t>,</a:t>
            </a:r>
          </a:p>
          <a:p>
            <a:r>
              <a:rPr lang="en-GB" sz="2000" dirty="0">
                <a:solidFill>
                  <a:srgbClr val="FF0000"/>
                </a:solidFill>
                <a:latin typeface="Cambria Math" panose="02040503050406030204" pitchFamily="18" charset="0"/>
                <a:ea typeface="Cambria Math" panose="02040503050406030204" pitchFamily="18" charset="0"/>
              </a:rPr>
              <a:t>21, 22, 23, 24, 25</a:t>
            </a:r>
            <a:r>
              <a:rPr lang="en-GB" sz="2000" dirty="0">
                <a:latin typeface="Cambria Math" panose="02040503050406030204" pitchFamily="18" charset="0"/>
                <a:ea typeface="Cambria Math" panose="02040503050406030204" pitchFamily="18" charset="0"/>
              </a:rPr>
              <a:t>, </a:t>
            </a:r>
            <a:r>
              <a:rPr lang="en-GB" sz="2000" dirty="0">
                <a:solidFill>
                  <a:srgbClr val="FFFF00"/>
                </a:solidFill>
                <a:latin typeface="Cambria Math" panose="02040503050406030204" pitchFamily="18" charset="0"/>
                <a:ea typeface="Cambria Math" panose="02040503050406030204" pitchFamily="18" charset="0"/>
              </a:rPr>
              <a:t>26</a:t>
            </a:r>
            <a:r>
              <a:rPr lang="en-GB" sz="2000" dirty="0">
                <a:latin typeface="Cambria Math" panose="02040503050406030204" pitchFamily="18" charset="0"/>
                <a:ea typeface="Cambria Math" panose="02040503050406030204" pitchFamily="18" charset="0"/>
              </a:rPr>
              <a:t>,</a:t>
            </a:r>
          </a:p>
          <a:p>
            <a:r>
              <a:rPr lang="en-GB" sz="2000" dirty="0">
                <a:solidFill>
                  <a:srgbClr val="FF0000"/>
                </a:solidFill>
                <a:latin typeface="Cambria Math" panose="02040503050406030204" pitchFamily="18" charset="0"/>
                <a:ea typeface="Cambria Math" panose="02040503050406030204" pitchFamily="18" charset="0"/>
              </a:rPr>
              <a:t>31, 32, 33, 34, 35</a:t>
            </a:r>
            <a:r>
              <a:rPr lang="en-GB" sz="2000" dirty="0">
                <a:latin typeface="Cambria Math" panose="02040503050406030204" pitchFamily="18" charset="0"/>
                <a:ea typeface="Cambria Math" panose="02040503050406030204" pitchFamily="18" charset="0"/>
              </a:rPr>
              <a:t>, </a:t>
            </a:r>
            <a:r>
              <a:rPr lang="en-GB" sz="2000" dirty="0">
                <a:solidFill>
                  <a:srgbClr val="FFFF00"/>
                </a:solidFill>
                <a:latin typeface="Cambria Math" panose="02040503050406030204" pitchFamily="18" charset="0"/>
                <a:ea typeface="Cambria Math" panose="02040503050406030204" pitchFamily="18" charset="0"/>
              </a:rPr>
              <a:t>36</a:t>
            </a:r>
            <a:r>
              <a:rPr lang="en-GB" sz="2000" dirty="0">
                <a:latin typeface="Cambria Math" panose="02040503050406030204" pitchFamily="18" charset="0"/>
                <a:ea typeface="Cambria Math" panose="02040503050406030204" pitchFamily="18" charset="0"/>
              </a:rPr>
              <a:t>,</a:t>
            </a:r>
          </a:p>
          <a:p>
            <a:r>
              <a:rPr lang="en-GB" sz="2000" dirty="0">
                <a:solidFill>
                  <a:srgbClr val="FF0000"/>
                </a:solidFill>
                <a:latin typeface="Cambria Math" panose="02040503050406030204" pitchFamily="18" charset="0"/>
                <a:ea typeface="Cambria Math" panose="02040503050406030204" pitchFamily="18" charset="0"/>
              </a:rPr>
              <a:t>41, 42, 43, 44, 45</a:t>
            </a:r>
            <a:r>
              <a:rPr lang="en-GB" sz="2000" dirty="0">
                <a:latin typeface="Cambria Math" panose="02040503050406030204" pitchFamily="18" charset="0"/>
                <a:ea typeface="Cambria Math" panose="02040503050406030204" pitchFamily="18" charset="0"/>
              </a:rPr>
              <a:t>, </a:t>
            </a:r>
            <a:r>
              <a:rPr lang="en-GB" sz="2000" dirty="0">
                <a:solidFill>
                  <a:srgbClr val="FFFF00"/>
                </a:solidFill>
                <a:latin typeface="Cambria Math" panose="02040503050406030204" pitchFamily="18" charset="0"/>
                <a:ea typeface="Cambria Math" panose="02040503050406030204" pitchFamily="18" charset="0"/>
              </a:rPr>
              <a:t>46</a:t>
            </a:r>
            <a:r>
              <a:rPr lang="en-GB" sz="2000" dirty="0">
                <a:latin typeface="Cambria Math" panose="02040503050406030204" pitchFamily="18" charset="0"/>
                <a:ea typeface="Cambria Math" panose="02040503050406030204" pitchFamily="18" charset="0"/>
              </a:rPr>
              <a:t>,</a:t>
            </a:r>
          </a:p>
          <a:p>
            <a:r>
              <a:rPr lang="en-GB" sz="2000" dirty="0">
                <a:solidFill>
                  <a:srgbClr val="FF0000"/>
                </a:solidFill>
                <a:latin typeface="Cambria Math" panose="02040503050406030204" pitchFamily="18" charset="0"/>
                <a:ea typeface="Cambria Math" panose="02040503050406030204" pitchFamily="18" charset="0"/>
              </a:rPr>
              <a:t>51, 52, 53, 54, 55</a:t>
            </a:r>
            <a:r>
              <a:rPr lang="en-GB" sz="2000" dirty="0">
                <a:latin typeface="Cambria Math" panose="02040503050406030204" pitchFamily="18" charset="0"/>
                <a:ea typeface="Cambria Math" panose="02040503050406030204" pitchFamily="18" charset="0"/>
              </a:rPr>
              <a:t>, </a:t>
            </a:r>
            <a:r>
              <a:rPr lang="en-GB" sz="2000" dirty="0">
                <a:solidFill>
                  <a:srgbClr val="FFFF00"/>
                </a:solidFill>
                <a:latin typeface="Cambria Math" panose="02040503050406030204" pitchFamily="18" charset="0"/>
                <a:ea typeface="Cambria Math" panose="02040503050406030204" pitchFamily="18" charset="0"/>
              </a:rPr>
              <a:t>56</a:t>
            </a:r>
            <a:r>
              <a:rPr lang="en-GB" sz="2000" dirty="0">
                <a:latin typeface="Cambria Math" panose="02040503050406030204" pitchFamily="18" charset="0"/>
                <a:ea typeface="Cambria Math" panose="02040503050406030204" pitchFamily="18" charset="0"/>
              </a:rPr>
              <a:t>,</a:t>
            </a:r>
          </a:p>
          <a:p>
            <a:r>
              <a:rPr lang="en-GB" sz="2000" dirty="0">
                <a:solidFill>
                  <a:srgbClr val="FFFF00"/>
                </a:solidFill>
                <a:latin typeface="Cambria Math" panose="02040503050406030204" pitchFamily="18" charset="0"/>
                <a:ea typeface="Cambria Math" panose="02040503050406030204" pitchFamily="18" charset="0"/>
              </a:rPr>
              <a:t>61, 62, 63, 64, 65</a:t>
            </a:r>
            <a:r>
              <a:rPr lang="en-GB" sz="2000" dirty="0">
                <a:latin typeface="Cambria Math" panose="02040503050406030204" pitchFamily="18" charset="0"/>
                <a:ea typeface="Cambria Math" panose="02040503050406030204" pitchFamily="18" charset="0"/>
              </a:rPr>
              <a:t>, </a:t>
            </a:r>
            <a:r>
              <a:rPr lang="en-GB" sz="2000" dirty="0">
                <a:solidFill>
                  <a:srgbClr val="00B050"/>
                </a:solidFill>
                <a:latin typeface="Cambria Math" panose="02040503050406030204" pitchFamily="18" charset="0"/>
                <a:ea typeface="Cambria Math" panose="02040503050406030204" pitchFamily="18" charset="0"/>
              </a:rPr>
              <a:t>66</a:t>
            </a:r>
            <a:r>
              <a:rPr lang="en-GB" sz="2000" dirty="0">
                <a:latin typeface="Cambria Math" panose="02040503050406030204" pitchFamily="18" charset="0"/>
                <a:ea typeface="Cambria Math" panose="02040503050406030204" pitchFamily="18" charset="0"/>
              </a:rPr>
              <a:t>}</a:t>
            </a:r>
            <a:endParaRPr lang="en-GB" sz="2000" dirty="0"/>
          </a:p>
        </p:txBody>
      </p:sp>
      <p:sp>
        <p:nvSpPr>
          <p:cNvPr id="19" name="TextBox 18">
            <a:extLst>
              <a:ext uri="{FF2B5EF4-FFF2-40B4-BE49-F238E27FC236}">
                <a16:creationId xmlns:a16="http://schemas.microsoft.com/office/drawing/2014/main" id="{CFD28656-080C-55AA-55AA-243EE9A0BC19}"/>
              </a:ext>
            </a:extLst>
          </p:cNvPr>
          <p:cNvSpPr txBox="1"/>
          <p:nvPr/>
        </p:nvSpPr>
        <p:spPr>
          <a:xfrm>
            <a:off x="516466" y="4481966"/>
            <a:ext cx="2722925" cy="461665"/>
          </a:xfrm>
          <a:prstGeom prst="rect">
            <a:avLst/>
          </a:prstGeom>
          <a:noFill/>
        </p:spPr>
        <p:txBody>
          <a:bodyPr wrap="none" rtlCol="0">
            <a:spAutoFit/>
          </a:bodyPr>
          <a:lstStyle/>
          <a:p>
            <a:r>
              <a:rPr lang="en-GB" sz="2400" dirty="0">
                <a:latin typeface="Cambria Math" panose="02040503050406030204" pitchFamily="18" charset="0"/>
                <a:ea typeface="Cambria Math" panose="02040503050406030204" pitchFamily="18" charset="0"/>
              </a:rPr>
              <a:t>Possible x = {</a:t>
            </a:r>
            <a:r>
              <a:rPr lang="en-GB" sz="2400" dirty="0">
                <a:solidFill>
                  <a:srgbClr val="FF0000"/>
                </a:solidFill>
                <a:latin typeface="Cambria Math" panose="02040503050406030204" pitchFamily="18" charset="0"/>
                <a:ea typeface="Cambria Math" panose="02040503050406030204" pitchFamily="18" charset="0"/>
              </a:rPr>
              <a:t>0</a:t>
            </a:r>
            <a:r>
              <a:rPr lang="en-GB" sz="2400" dirty="0">
                <a:latin typeface="Cambria Math" panose="02040503050406030204" pitchFamily="18" charset="0"/>
                <a:ea typeface="Cambria Math" panose="02040503050406030204" pitchFamily="18" charset="0"/>
              </a:rPr>
              <a:t>,</a:t>
            </a:r>
            <a:r>
              <a:rPr lang="en-GB" sz="2400" dirty="0">
                <a:solidFill>
                  <a:srgbClr val="FFFF00"/>
                </a:solidFill>
                <a:latin typeface="Cambria Math" panose="02040503050406030204" pitchFamily="18" charset="0"/>
                <a:ea typeface="Cambria Math" panose="02040503050406030204" pitchFamily="18" charset="0"/>
              </a:rPr>
              <a:t>1</a:t>
            </a:r>
            <a:r>
              <a:rPr lang="en-GB" sz="2400" dirty="0">
                <a:latin typeface="Cambria Math" panose="02040503050406030204" pitchFamily="18" charset="0"/>
                <a:ea typeface="Cambria Math" panose="02040503050406030204" pitchFamily="18" charset="0"/>
              </a:rPr>
              <a:t>,</a:t>
            </a:r>
            <a:r>
              <a:rPr lang="en-GB" sz="2400" dirty="0">
                <a:solidFill>
                  <a:srgbClr val="00B050"/>
                </a:solidFill>
                <a:latin typeface="Cambria Math" panose="02040503050406030204" pitchFamily="18" charset="0"/>
                <a:ea typeface="Cambria Math" panose="02040503050406030204" pitchFamily="18" charset="0"/>
              </a:rPr>
              <a:t>2</a:t>
            </a:r>
            <a:r>
              <a:rPr lang="en-GB" sz="2400" dirty="0">
                <a:latin typeface="Cambria Math" panose="02040503050406030204" pitchFamily="18" charset="0"/>
                <a:ea typeface="Cambria Math" panose="02040503050406030204" pitchFamily="18" charset="0"/>
              </a:rPr>
              <a:t>}</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D9AAFE4-FE3C-8555-4AD3-A5D8986D8E91}"/>
                  </a:ext>
                </a:extLst>
              </p:cNvPr>
              <p:cNvSpPr txBox="1"/>
              <p:nvPr/>
            </p:nvSpPr>
            <p:spPr>
              <a:xfrm>
                <a:off x="516466" y="5211030"/>
                <a:ext cx="2459209" cy="14491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sz="2400" b="0" i="0" smtClean="0">
                          <a:latin typeface="Cambria Math" panose="02040503050406030204" pitchFamily="18" charset="0"/>
                          <a:ea typeface="Cambria Math" panose="02040503050406030204" pitchFamily="18" charset="0"/>
                        </a:rPr>
                        <m:t>P</m:t>
                      </m:r>
                      <m:d>
                        <m:dPr>
                          <m:ctrlPr>
                            <a:rPr lang="en-GB" sz="2400" b="0" i="1" smtClean="0">
                              <a:latin typeface="Cambria Math" panose="02040503050406030204" pitchFamily="18" charset="0"/>
                              <a:ea typeface="Cambria Math" panose="02040503050406030204" pitchFamily="18" charset="0"/>
                            </a:rPr>
                          </m:ctrlPr>
                        </m:dPr>
                        <m:e>
                          <m:r>
                            <m:rPr>
                              <m:sty m:val="p"/>
                            </m:rPr>
                            <a:rPr lang="en-GB" sz="2400" b="0" i="0" smtClean="0">
                              <a:latin typeface="Cambria Math" panose="02040503050406030204" pitchFamily="18" charset="0"/>
                              <a:ea typeface="Cambria Math" panose="02040503050406030204" pitchFamily="18" charset="0"/>
                            </a:rPr>
                            <m:t>x</m:t>
                          </m:r>
                          <m:r>
                            <a:rPr lang="en-GB" sz="2400" b="0" i="0" smtClean="0">
                              <a:latin typeface="Cambria Math" panose="02040503050406030204" pitchFamily="18" charset="0"/>
                              <a:ea typeface="Cambria Math" panose="02040503050406030204" pitchFamily="18" charset="0"/>
                            </a:rPr>
                            <m:t>=0</m:t>
                          </m:r>
                        </m:e>
                      </m:d>
                      <m:r>
                        <a:rPr lang="en-GB" sz="2400" b="0" i="1" smtClean="0">
                          <a:latin typeface="Cambria Math" panose="02040503050406030204" pitchFamily="18" charset="0"/>
                          <a:ea typeface="Cambria Math" panose="02040503050406030204" pitchFamily="18" charset="0"/>
                        </a:rPr>
                        <m:t>=</m:t>
                      </m:r>
                      <m:box>
                        <m:boxPr>
                          <m:ctrlPr>
                            <a:rPr lang="en-GB" sz="2400" b="0" i="1" smtClean="0">
                              <a:latin typeface="Cambria Math" panose="02040503050406030204" pitchFamily="18" charset="0"/>
                              <a:ea typeface="Cambria Math" panose="02040503050406030204" pitchFamily="18" charset="0"/>
                            </a:rPr>
                          </m:ctrlPr>
                        </m:boxPr>
                        <m:e>
                          <m:argPr>
                            <m:argSz m:val="-1"/>
                          </m:argPr>
                          <m:f>
                            <m:fPr>
                              <m:ctrlPr>
                                <a:rPr lang="en-GB" sz="2400" b="0" i="1" smtClean="0">
                                  <a:latin typeface="Cambria Math" panose="02040503050406030204" pitchFamily="18" charset="0"/>
                                  <a:ea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25</m:t>
                              </m:r>
                            </m:num>
                            <m:den>
                              <m:r>
                                <a:rPr lang="en-GB" sz="2400" b="0" i="1" smtClean="0">
                                  <a:latin typeface="Cambria Math" panose="02040503050406030204" pitchFamily="18" charset="0"/>
                                  <a:ea typeface="Cambria Math" panose="02040503050406030204" pitchFamily="18" charset="0"/>
                                </a:rPr>
                                <m:t>36</m:t>
                              </m:r>
                            </m:den>
                          </m:f>
                        </m:e>
                      </m:box>
                    </m:oMath>
                  </m:oMathPara>
                </a14:m>
                <a:endParaRPr lang="en-GB" sz="24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GB" sz="2400" b="0" i="0" smtClean="0">
                          <a:latin typeface="Cambria Math" panose="02040503050406030204" pitchFamily="18" charset="0"/>
                          <a:ea typeface="Cambria Math" panose="02040503050406030204" pitchFamily="18" charset="0"/>
                        </a:rPr>
                        <m:t>P</m:t>
                      </m:r>
                      <m:d>
                        <m:dPr>
                          <m:ctrlPr>
                            <a:rPr lang="en-GB" sz="2400" b="0" i="1" smtClean="0">
                              <a:latin typeface="Cambria Math" panose="02040503050406030204" pitchFamily="18" charset="0"/>
                              <a:ea typeface="Cambria Math" panose="02040503050406030204" pitchFamily="18" charset="0"/>
                            </a:rPr>
                          </m:ctrlPr>
                        </m:dPr>
                        <m:e>
                          <m:r>
                            <m:rPr>
                              <m:sty m:val="p"/>
                            </m:rPr>
                            <a:rPr lang="en-GB" sz="2400" b="0" i="0" smtClean="0">
                              <a:latin typeface="Cambria Math" panose="02040503050406030204" pitchFamily="18" charset="0"/>
                              <a:ea typeface="Cambria Math" panose="02040503050406030204" pitchFamily="18" charset="0"/>
                            </a:rPr>
                            <m:t>x</m:t>
                          </m:r>
                          <m:r>
                            <a:rPr lang="en-GB" sz="2400" b="0" i="0" smtClean="0">
                              <a:latin typeface="Cambria Math" panose="02040503050406030204" pitchFamily="18" charset="0"/>
                              <a:ea typeface="Cambria Math" panose="02040503050406030204" pitchFamily="18" charset="0"/>
                            </a:rPr>
                            <m:t>=1</m:t>
                          </m:r>
                        </m:e>
                      </m:d>
                      <m:r>
                        <a:rPr lang="en-GB" sz="2400" b="0" i="1" smtClean="0">
                          <a:latin typeface="Cambria Math" panose="02040503050406030204" pitchFamily="18" charset="0"/>
                          <a:ea typeface="Cambria Math" panose="02040503050406030204" pitchFamily="18" charset="0"/>
                        </a:rPr>
                        <m:t>=</m:t>
                      </m:r>
                      <m:box>
                        <m:boxPr>
                          <m:ctrlPr>
                            <a:rPr lang="en-GB" sz="2400" b="0" i="1" smtClean="0">
                              <a:latin typeface="Cambria Math" panose="02040503050406030204" pitchFamily="18" charset="0"/>
                              <a:ea typeface="Cambria Math" panose="02040503050406030204" pitchFamily="18" charset="0"/>
                            </a:rPr>
                          </m:ctrlPr>
                        </m:boxPr>
                        <m:e>
                          <m:argPr>
                            <m:argSz m:val="-1"/>
                          </m:argPr>
                          <m:f>
                            <m:fPr>
                              <m:ctrlPr>
                                <a:rPr lang="en-GB" sz="2400" b="0" i="1" smtClean="0">
                                  <a:latin typeface="Cambria Math" panose="02040503050406030204" pitchFamily="18" charset="0"/>
                                  <a:ea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10</m:t>
                              </m:r>
                            </m:num>
                            <m:den>
                              <m:r>
                                <a:rPr lang="en-GB" sz="2400" b="0" i="1" smtClean="0">
                                  <a:latin typeface="Cambria Math" panose="02040503050406030204" pitchFamily="18" charset="0"/>
                                  <a:ea typeface="Cambria Math" panose="02040503050406030204" pitchFamily="18" charset="0"/>
                                </a:rPr>
                                <m:t>36</m:t>
                              </m:r>
                            </m:den>
                          </m:f>
                        </m:e>
                      </m:box>
                    </m:oMath>
                  </m:oMathPara>
                </a14:m>
                <a:endParaRPr lang="en-GB" sz="2400" b="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GB" sz="2400" b="0" i="0" smtClean="0">
                          <a:latin typeface="Cambria Math" panose="02040503050406030204" pitchFamily="18" charset="0"/>
                          <a:ea typeface="Cambria Math" panose="02040503050406030204" pitchFamily="18" charset="0"/>
                        </a:rPr>
                        <m:t>P</m:t>
                      </m:r>
                      <m:d>
                        <m:dPr>
                          <m:ctrlPr>
                            <a:rPr lang="en-GB" sz="2400" b="0" i="1" smtClean="0">
                              <a:latin typeface="Cambria Math" panose="02040503050406030204" pitchFamily="18" charset="0"/>
                              <a:ea typeface="Cambria Math" panose="02040503050406030204" pitchFamily="18" charset="0"/>
                            </a:rPr>
                          </m:ctrlPr>
                        </m:dPr>
                        <m:e>
                          <m:r>
                            <m:rPr>
                              <m:sty m:val="p"/>
                            </m:rPr>
                            <a:rPr lang="en-GB" sz="2400" b="0" i="0" smtClean="0">
                              <a:latin typeface="Cambria Math" panose="02040503050406030204" pitchFamily="18" charset="0"/>
                              <a:ea typeface="Cambria Math" panose="02040503050406030204" pitchFamily="18" charset="0"/>
                            </a:rPr>
                            <m:t>x</m:t>
                          </m:r>
                          <m:r>
                            <a:rPr lang="en-GB" sz="2400" b="0" i="0" smtClean="0">
                              <a:latin typeface="Cambria Math" panose="02040503050406030204" pitchFamily="18" charset="0"/>
                              <a:ea typeface="Cambria Math" panose="02040503050406030204" pitchFamily="18" charset="0"/>
                            </a:rPr>
                            <m:t>=2</m:t>
                          </m:r>
                        </m:e>
                      </m:d>
                      <m:r>
                        <a:rPr lang="en-GB" sz="2400" b="0" i="1" smtClean="0">
                          <a:latin typeface="Cambria Math" panose="02040503050406030204" pitchFamily="18" charset="0"/>
                          <a:ea typeface="Cambria Math" panose="02040503050406030204" pitchFamily="18" charset="0"/>
                        </a:rPr>
                        <m:t>=</m:t>
                      </m:r>
                      <m:box>
                        <m:boxPr>
                          <m:ctrlPr>
                            <a:rPr lang="en-GB" sz="2400" b="0" i="1" smtClean="0">
                              <a:latin typeface="Cambria Math" panose="02040503050406030204" pitchFamily="18" charset="0"/>
                              <a:ea typeface="Cambria Math" panose="02040503050406030204" pitchFamily="18" charset="0"/>
                            </a:rPr>
                          </m:ctrlPr>
                        </m:boxPr>
                        <m:e>
                          <m:argPr>
                            <m:argSz m:val="-1"/>
                          </m:argPr>
                          <m:f>
                            <m:fPr>
                              <m:ctrlPr>
                                <a:rPr lang="en-GB" sz="2400" b="0" i="1" smtClean="0">
                                  <a:latin typeface="Cambria Math" panose="02040503050406030204" pitchFamily="18" charset="0"/>
                                  <a:ea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1</m:t>
                              </m:r>
                            </m:num>
                            <m:den>
                              <m:r>
                                <a:rPr lang="en-GB" sz="2400" b="0" i="1" smtClean="0">
                                  <a:latin typeface="Cambria Math" panose="02040503050406030204" pitchFamily="18" charset="0"/>
                                  <a:ea typeface="Cambria Math" panose="02040503050406030204" pitchFamily="18" charset="0"/>
                                </a:rPr>
                                <m:t>36</m:t>
                              </m:r>
                            </m:den>
                          </m:f>
                        </m:e>
                      </m:box>
                    </m:oMath>
                  </m:oMathPara>
                </a14:m>
                <a:endParaRPr lang="en-GB" sz="2400" dirty="0">
                  <a:latin typeface="Cambria Math" panose="02040503050406030204" pitchFamily="18" charset="0"/>
                  <a:ea typeface="Cambria Math" panose="02040503050406030204" pitchFamily="18" charset="0"/>
                </a:endParaRPr>
              </a:p>
            </p:txBody>
          </p:sp>
        </mc:Choice>
        <mc:Fallback xmlns="">
          <p:sp>
            <p:nvSpPr>
              <p:cNvPr id="20" name="TextBox 19">
                <a:extLst>
                  <a:ext uri="{FF2B5EF4-FFF2-40B4-BE49-F238E27FC236}">
                    <a16:creationId xmlns:a16="http://schemas.microsoft.com/office/drawing/2014/main" id="{AD9AAFE4-FE3C-8555-4AD3-A5D8986D8E91}"/>
                  </a:ext>
                </a:extLst>
              </p:cNvPr>
              <p:cNvSpPr txBox="1">
                <a:spLocks noRot="1" noChangeAspect="1" noMove="1" noResize="1" noEditPoints="1" noAdjustHandles="1" noChangeArrowheads="1" noChangeShapeType="1" noTextEdit="1"/>
              </p:cNvSpPr>
              <p:nvPr/>
            </p:nvSpPr>
            <p:spPr>
              <a:xfrm>
                <a:off x="516466" y="5211030"/>
                <a:ext cx="2459209" cy="1449179"/>
              </a:xfrm>
              <a:prstGeom prst="rect">
                <a:avLst/>
              </a:prstGeom>
              <a:blipFill>
                <a:blip r:embed="rId7"/>
                <a:stretch>
                  <a:fillRect/>
                </a:stretch>
              </a:blipFill>
            </p:spPr>
            <p:txBody>
              <a:bodyPr/>
              <a:lstStyle/>
              <a:p>
                <a:r>
                  <a:rPr lang="en-GB">
                    <a:noFill/>
                  </a:rPr>
                  <a:t> </a:t>
                </a:r>
              </a:p>
            </p:txBody>
          </p:sp>
        </mc:Fallback>
      </mc:AlternateContent>
      <p:pic>
        <p:nvPicPr>
          <p:cNvPr id="24" name="Picture 23" descr="A blue bar graph with white text&#10;&#10;Description automatically generated">
            <a:extLst>
              <a:ext uri="{FF2B5EF4-FFF2-40B4-BE49-F238E27FC236}">
                <a16:creationId xmlns:a16="http://schemas.microsoft.com/office/drawing/2014/main" id="{2385EA6C-6CBA-4DBA-225D-46CA3812F8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6052" y="3174419"/>
            <a:ext cx="3388216" cy="3374010"/>
          </a:xfrm>
          <a:prstGeom prst="rect">
            <a:avLst/>
          </a:prstGeom>
          <a:ln>
            <a:noFill/>
          </a:ln>
          <a:effectLst>
            <a:softEdge rad="112500"/>
          </a:effectLst>
        </p:spPr>
      </p:pic>
    </p:spTree>
    <p:extLst>
      <p:ext uri="{BB962C8B-B14F-4D97-AF65-F5344CB8AC3E}">
        <p14:creationId xmlns:p14="http://schemas.microsoft.com/office/powerpoint/2010/main" val="4289469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942088D9-3EA3-98D0-74AA-2CB32C9D3B86}"/>
              </a:ext>
            </a:extLst>
          </p:cNvPr>
          <p:cNvSpPr/>
          <p:nvPr/>
        </p:nvSpPr>
        <p:spPr>
          <a:xfrm>
            <a:off x="1983782" y="2218792"/>
            <a:ext cx="7136971" cy="4561292"/>
          </a:xfrm>
          <a:prstGeom prst="rect">
            <a:avLst/>
          </a:prstGeom>
          <a:solidFill>
            <a:srgbClr val="00B050">
              <a:alpha val="3607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endParaRPr lang="en-GB" sz="2800" b="1" dirty="0">
              <a:latin typeface="Cambria Math" panose="02040503050406030204" pitchFamily="18" charset="0"/>
              <a:ea typeface="Cambria Math" panose="02040503050406030204" pitchFamily="18" charset="0"/>
              <a:cs typeface="Open Sans Light" pitchFamily="2" charset="0"/>
            </a:endParaRPr>
          </a:p>
        </p:txBody>
      </p:sp>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PARAMETERS OF PROBABILITY DISTRIBUTION</a:t>
            </a:r>
          </a:p>
        </p:txBody>
      </p:sp>
      <p:sp>
        <p:nvSpPr>
          <p:cNvPr id="23" name="Title 4">
            <a:extLst>
              <a:ext uri="{FF2B5EF4-FFF2-40B4-BE49-F238E27FC236}">
                <a16:creationId xmlns:a16="http://schemas.microsoft.com/office/drawing/2014/main" id="{19AA0F07-1C10-F1D8-6421-0FEF69412DB0}"/>
              </a:ext>
            </a:extLst>
          </p:cNvPr>
          <p:cNvSpPr txBox="1">
            <a:spLocks/>
          </p:cNvSpPr>
          <p:nvPr/>
        </p:nvSpPr>
        <p:spPr>
          <a:xfrm>
            <a:off x="2217212" y="2217945"/>
            <a:ext cx="6555783" cy="536856"/>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a:latin typeface="Open Sans ExtraBold" pitchFamily="2" charset="0"/>
                <a:ea typeface="Open Sans ExtraBold" pitchFamily="2" charset="0"/>
                <a:cs typeface="Open Sans ExtraBold" pitchFamily="2" charset="0"/>
              </a:rPr>
              <a:t>MEAN – or MATHEMATICAL EXPECTATION</a:t>
            </a:r>
          </a:p>
        </p:txBody>
      </p:sp>
      <p:sp>
        <p:nvSpPr>
          <p:cNvPr id="7" name="TextBox 6">
            <a:extLst>
              <a:ext uri="{FF2B5EF4-FFF2-40B4-BE49-F238E27FC236}">
                <a16:creationId xmlns:a16="http://schemas.microsoft.com/office/drawing/2014/main" id="{6688E1D6-DA0E-EE63-BE48-11106702F997}"/>
              </a:ext>
            </a:extLst>
          </p:cNvPr>
          <p:cNvSpPr txBox="1"/>
          <p:nvPr/>
        </p:nvSpPr>
        <p:spPr>
          <a:xfrm>
            <a:off x="516467" y="1310727"/>
            <a:ext cx="9972785" cy="830997"/>
          </a:xfrm>
          <a:prstGeom prst="rect">
            <a:avLst/>
          </a:prstGeom>
          <a:noFill/>
        </p:spPr>
        <p:txBody>
          <a:bodyPr wrap="square" rtlCol="0">
            <a:spAutoFit/>
          </a:bodyPr>
          <a:lstStyle/>
          <a:p>
            <a:r>
              <a:rPr lang="en-GB" sz="2400" dirty="0">
                <a:latin typeface="Open Sans Light" pitchFamily="2" charset="0"/>
                <a:ea typeface="Open Sans Light" pitchFamily="2" charset="0"/>
                <a:cs typeface="Open Sans Light" pitchFamily="2" charset="0"/>
              </a:rPr>
              <a:t>Probability distribution describes the population rather than a sample!</a:t>
            </a:r>
          </a:p>
          <a:p>
            <a:r>
              <a:rPr lang="en-GB" sz="2400" dirty="0">
                <a:latin typeface="Open Sans Light" pitchFamily="2" charset="0"/>
                <a:ea typeface="Open Sans Light" pitchFamily="2" charset="0"/>
                <a:cs typeface="Open Sans Light" pitchFamily="2" charset="0"/>
              </a:rPr>
              <a:t>parameters of the population, </a:t>
            </a:r>
            <a:r>
              <a:rPr lang="en-GB" sz="2400" dirty="0" err="1">
                <a:latin typeface="Open Sans Light" pitchFamily="2" charset="0"/>
                <a:ea typeface="Open Sans Light" pitchFamily="2" charset="0"/>
                <a:cs typeface="Open Sans Light" pitchFamily="2" charset="0"/>
              </a:rPr>
              <a:t>wrt</a:t>
            </a:r>
            <a:r>
              <a:rPr lang="en-GB" sz="2400" dirty="0">
                <a:latin typeface="Open Sans Light" pitchFamily="2" charset="0"/>
                <a:ea typeface="Open Sans Light" pitchFamily="2" charset="0"/>
                <a:cs typeface="Open Sans Light" pitchFamily="2" charset="0"/>
              </a:rPr>
              <a:t> random variable </a:t>
            </a:r>
            <a:r>
              <a:rPr lang="en-GB" sz="2400" dirty="0">
                <a:latin typeface="Cambria Math" panose="02040503050406030204" pitchFamily="18" charset="0"/>
                <a:ea typeface="Cambria Math" panose="02040503050406030204" pitchFamily="18" charset="0"/>
                <a:cs typeface="Open Sans Light" pitchFamily="2" charset="0"/>
              </a:rPr>
              <a:t>x</a:t>
            </a:r>
            <a:r>
              <a:rPr lang="en-GB" sz="2400" dirty="0">
                <a:latin typeface="Open Sans Light" pitchFamily="2" charset="0"/>
                <a:ea typeface="Open Sans Light" pitchFamily="2" charset="0"/>
                <a:cs typeface="Open Sans Light" pitchFamily="2" charset="0"/>
              </a:rPr>
              <a:t>.</a:t>
            </a:r>
          </a:p>
        </p:txBody>
      </p:sp>
      <p:sp>
        <p:nvSpPr>
          <p:cNvPr id="11" name="Title 4">
            <a:extLst>
              <a:ext uri="{FF2B5EF4-FFF2-40B4-BE49-F238E27FC236}">
                <a16:creationId xmlns:a16="http://schemas.microsoft.com/office/drawing/2014/main" id="{6A88D052-088D-C3AF-94FD-46478AE9EA60}"/>
              </a:ext>
            </a:extLst>
          </p:cNvPr>
          <p:cNvSpPr txBox="1">
            <a:spLocks/>
          </p:cNvSpPr>
          <p:nvPr/>
        </p:nvSpPr>
        <p:spPr>
          <a:xfrm>
            <a:off x="4513474" y="3661304"/>
            <a:ext cx="1963263" cy="536856"/>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a:latin typeface="Open Sans ExtraBold" pitchFamily="2" charset="0"/>
                <a:ea typeface="Open Sans ExtraBold" pitchFamily="2" charset="0"/>
                <a:cs typeface="Open Sans ExtraBold" pitchFamily="2" charset="0"/>
              </a:rPr>
              <a:t>VARIANCE</a:t>
            </a:r>
          </a:p>
        </p:txBody>
      </p:sp>
      <p:sp>
        <p:nvSpPr>
          <p:cNvPr id="12" name="Title 4">
            <a:extLst>
              <a:ext uri="{FF2B5EF4-FFF2-40B4-BE49-F238E27FC236}">
                <a16:creationId xmlns:a16="http://schemas.microsoft.com/office/drawing/2014/main" id="{0D20F8AB-C678-67E6-EDC5-B8B647867D93}"/>
              </a:ext>
            </a:extLst>
          </p:cNvPr>
          <p:cNvSpPr txBox="1">
            <a:spLocks/>
          </p:cNvSpPr>
          <p:nvPr/>
        </p:nvSpPr>
        <p:spPr>
          <a:xfrm>
            <a:off x="3525461" y="5075824"/>
            <a:ext cx="3939296" cy="536856"/>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a:latin typeface="Open Sans ExtraBold" pitchFamily="2" charset="0"/>
                <a:ea typeface="Open Sans ExtraBold" pitchFamily="2" charset="0"/>
                <a:cs typeface="Open Sans ExtraBold" pitchFamily="2" charset="0"/>
              </a:rPr>
              <a:t>STANDARD DEVIATION</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D8D47B9-ADD1-88E1-E196-08847560890D}"/>
                  </a:ext>
                </a:extLst>
              </p:cNvPr>
              <p:cNvSpPr txBox="1"/>
              <p:nvPr/>
            </p:nvSpPr>
            <p:spPr>
              <a:xfrm>
                <a:off x="3802139" y="2618695"/>
                <a:ext cx="3385927" cy="9885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ea typeface="Cambria Math" panose="02040503050406030204" pitchFamily="18" charset="0"/>
                          <a:cs typeface="Open Sans Light" pitchFamily="2" charset="0"/>
                        </a:rPr>
                        <m:t>𝜇</m:t>
                      </m:r>
                      <m:r>
                        <a:rPr lang="en-GB" sz="2400" b="0" i="1" smtClean="0">
                          <a:latin typeface="Cambria Math" panose="02040503050406030204" pitchFamily="18" charset="0"/>
                          <a:ea typeface="Cambria Math" panose="02040503050406030204" pitchFamily="18" charset="0"/>
                          <a:cs typeface="Open Sans Light" pitchFamily="2" charset="0"/>
                        </a:rPr>
                        <m:t> (</m:t>
                      </m:r>
                      <m:r>
                        <a:rPr lang="en-GB" sz="2400" b="0" i="1" smtClean="0">
                          <a:latin typeface="Cambria Math" panose="02040503050406030204" pitchFamily="18" charset="0"/>
                          <a:ea typeface="Cambria Math" panose="02040503050406030204" pitchFamily="18" charset="0"/>
                          <a:cs typeface="Open Sans Light" pitchFamily="2" charset="0"/>
                        </a:rPr>
                        <m:t>𝑜𝑟</m:t>
                      </m:r>
                      <m:r>
                        <a:rPr lang="en-GB" sz="2400" b="0" i="1" smtClean="0">
                          <a:latin typeface="Cambria Math" panose="02040503050406030204" pitchFamily="18" charset="0"/>
                          <a:ea typeface="Cambria Math" panose="02040503050406030204" pitchFamily="18" charset="0"/>
                          <a:cs typeface="Open Sans Light" pitchFamily="2" charset="0"/>
                        </a:rPr>
                        <m:t> </m:t>
                      </m:r>
                      <m:r>
                        <a:rPr lang="en-GB" sz="2400" b="0" i="1" smtClean="0">
                          <a:latin typeface="Cambria Math" panose="02040503050406030204" pitchFamily="18" charset="0"/>
                          <a:ea typeface="Cambria Math" panose="02040503050406030204" pitchFamily="18" charset="0"/>
                          <a:cs typeface="Open Sans Light" pitchFamily="2" charset="0"/>
                        </a:rPr>
                        <m:t>𝐸</m:t>
                      </m:r>
                      <m:r>
                        <a:rPr lang="en-GB" sz="2400" b="0" i="1" smtClean="0">
                          <a:latin typeface="Cambria Math" panose="02040503050406030204" pitchFamily="18" charset="0"/>
                          <a:ea typeface="Cambria Math" panose="02040503050406030204" pitchFamily="18" charset="0"/>
                          <a:cs typeface="Open Sans Light" pitchFamily="2" charset="0"/>
                        </a:rPr>
                        <m:t>)=</m:t>
                      </m:r>
                      <m:nary>
                        <m:naryPr>
                          <m:chr m:val="∑"/>
                          <m:supHide m:val="on"/>
                          <m:ctrlPr>
                            <a:rPr lang="en-GB" sz="2400" i="1" smtClean="0">
                              <a:latin typeface="Cambria Math" panose="02040503050406030204" pitchFamily="18" charset="0"/>
                              <a:ea typeface="Cambria Math" panose="02040503050406030204" pitchFamily="18" charset="0"/>
                              <a:cs typeface="Open Sans Light" pitchFamily="2" charset="0"/>
                            </a:rPr>
                          </m:ctrlPr>
                        </m:naryPr>
                        <m:sub>
                          <m:r>
                            <m:rPr>
                              <m:brk m:alnAt="7"/>
                            </m:rPr>
                            <a:rPr lang="en-GB" sz="2400" b="0" i="1" smtClean="0">
                              <a:latin typeface="Cambria Math" panose="02040503050406030204" pitchFamily="18" charset="0"/>
                              <a:ea typeface="Cambria Math" panose="02040503050406030204" pitchFamily="18" charset="0"/>
                              <a:cs typeface="Open Sans Light" pitchFamily="2" charset="0"/>
                            </a:rPr>
                            <m:t>𝑥</m:t>
                          </m:r>
                        </m:sub>
                        <m:sup/>
                        <m:e>
                          <m:r>
                            <a:rPr lang="en-GB" sz="2400" b="0" i="1" smtClean="0">
                              <a:latin typeface="Cambria Math" panose="02040503050406030204" pitchFamily="18" charset="0"/>
                              <a:ea typeface="Cambria Math" panose="02040503050406030204" pitchFamily="18" charset="0"/>
                              <a:cs typeface="Open Sans Light" pitchFamily="2" charset="0"/>
                            </a:rPr>
                            <m:t>[</m:t>
                          </m:r>
                          <m:r>
                            <a:rPr lang="en-GB" sz="2400" b="0" i="1" smtClean="0">
                              <a:latin typeface="Cambria Math" panose="02040503050406030204" pitchFamily="18" charset="0"/>
                              <a:ea typeface="Cambria Math" panose="02040503050406030204" pitchFamily="18" charset="0"/>
                              <a:cs typeface="Open Sans Light" pitchFamily="2" charset="0"/>
                            </a:rPr>
                            <m:t>𝑥</m:t>
                          </m:r>
                          <m:r>
                            <a:rPr lang="en-GB" sz="2400" b="0" i="1" smtClean="0">
                              <a:latin typeface="Cambria Math" panose="02040503050406030204" pitchFamily="18" charset="0"/>
                              <a:ea typeface="Cambria Math" panose="02040503050406030204" pitchFamily="18" charset="0"/>
                              <a:cs typeface="Open Sans Light" pitchFamily="2" charset="0"/>
                            </a:rPr>
                            <m:t>⋅</m:t>
                          </m:r>
                          <m:r>
                            <a:rPr lang="en-GB" sz="2400" b="0" i="1" smtClean="0">
                              <a:latin typeface="Cambria Math" panose="02040503050406030204" pitchFamily="18" charset="0"/>
                              <a:ea typeface="Cambria Math" panose="02040503050406030204" pitchFamily="18" charset="0"/>
                              <a:cs typeface="Open Sans Light" pitchFamily="2" charset="0"/>
                            </a:rPr>
                            <m:t>𝑃</m:t>
                          </m:r>
                          <m:d>
                            <m:dPr>
                              <m:ctrlPr>
                                <a:rPr lang="en-GB" sz="2400" i="1" smtClean="0">
                                  <a:latin typeface="Cambria Math" panose="02040503050406030204" pitchFamily="18" charset="0"/>
                                  <a:ea typeface="Cambria Math" panose="02040503050406030204" pitchFamily="18" charset="0"/>
                                  <a:cs typeface="Open Sans Light" pitchFamily="2" charset="0"/>
                                </a:rPr>
                              </m:ctrlPr>
                            </m:dPr>
                            <m:e>
                              <m:r>
                                <a:rPr lang="en-GB" sz="2400" b="0" i="1" smtClean="0">
                                  <a:latin typeface="Cambria Math" panose="02040503050406030204" pitchFamily="18" charset="0"/>
                                  <a:ea typeface="Cambria Math" panose="02040503050406030204" pitchFamily="18" charset="0"/>
                                  <a:cs typeface="Open Sans Light" pitchFamily="2" charset="0"/>
                                </a:rPr>
                                <m:t>𝑥</m:t>
                              </m:r>
                            </m:e>
                          </m:d>
                          <m:r>
                            <a:rPr lang="en-GB" sz="2400" b="0" i="1" smtClean="0">
                              <a:latin typeface="Cambria Math" panose="02040503050406030204" pitchFamily="18" charset="0"/>
                              <a:ea typeface="Cambria Math" panose="02040503050406030204" pitchFamily="18" charset="0"/>
                              <a:cs typeface="Open Sans Light" pitchFamily="2" charset="0"/>
                            </a:rPr>
                            <m:t>]</m:t>
                          </m:r>
                        </m:e>
                      </m:nary>
                    </m:oMath>
                  </m:oMathPara>
                </a14:m>
                <a:endParaRPr lang="en-GB" sz="2400" i="1" dirty="0">
                  <a:latin typeface="Cambria Math" panose="02040503050406030204" pitchFamily="18" charset="0"/>
                  <a:ea typeface="Cambria Math" panose="02040503050406030204" pitchFamily="18" charset="0"/>
                  <a:cs typeface="Open Sans Light" pitchFamily="2" charset="0"/>
                </a:endParaRPr>
              </a:p>
            </p:txBody>
          </p:sp>
        </mc:Choice>
        <mc:Fallback xmlns="">
          <p:sp>
            <p:nvSpPr>
              <p:cNvPr id="13" name="TextBox 12">
                <a:extLst>
                  <a:ext uri="{FF2B5EF4-FFF2-40B4-BE49-F238E27FC236}">
                    <a16:creationId xmlns:a16="http://schemas.microsoft.com/office/drawing/2014/main" id="{DD8D47B9-ADD1-88E1-E196-08847560890D}"/>
                  </a:ext>
                </a:extLst>
              </p:cNvPr>
              <p:cNvSpPr txBox="1">
                <a:spLocks noRot="1" noChangeAspect="1" noMove="1" noResize="1" noEditPoints="1" noAdjustHandles="1" noChangeArrowheads="1" noChangeShapeType="1" noTextEdit="1"/>
              </p:cNvSpPr>
              <p:nvPr/>
            </p:nvSpPr>
            <p:spPr>
              <a:xfrm>
                <a:off x="3802139" y="2618695"/>
                <a:ext cx="3385927" cy="988540"/>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AFF877A-3B93-F8AE-6E95-01F531388D00}"/>
                  </a:ext>
                </a:extLst>
              </p:cNvPr>
              <p:cNvSpPr txBox="1"/>
              <p:nvPr/>
            </p:nvSpPr>
            <p:spPr>
              <a:xfrm>
                <a:off x="3758185" y="4165835"/>
                <a:ext cx="3473836" cy="135787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p>
                        <m:sSupPr>
                          <m:ctrlPr>
                            <a:rPr lang="en-GB" sz="2400" i="1">
                              <a:latin typeface="Cambria Math" panose="02040503050406030204" pitchFamily="18" charset="0"/>
                              <a:ea typeface="Cambria Math" panose="02040503050406030204" pitchFamily="18" charset="0"/>
                              <a:cs typeface="Open Sans Light" pitchFamily="2" charset="0"/>
                            </a:rPr>
                          </m:ctrlPr>
                        </m:sSupPr>
                        <m:e>
                          <m:r>
                            <a:rPr lang="en-GB" sz="2400" b="0" i="1">
                              <a:latin typeface="Cambria Math" panose="02040503050406030204" pitchFamily="18" charset="0"/>
                              <a:ea typeface="Cambria Math" panose="02040503050406030204" pitchFamily="18" charset="0"/>
                              <a:cs typeface="Open Sans Light" pitchFamily="2" charset="0"/>
                            </a:rPr>
                            <m:t>𝜎</m:t>
                          </m:r>
                        </m:e>
                        <m:sup>
                          <m:r>
                            <a:rPr lang="en-GB" sz="2400" b="0" i="1">
                              <a:latin typeface="Cambria Math" panose="02040503050406030204" pitchFamily="18" charset="0"/>
                              <a:ea typeface="Cambria Math" panose="02040503050406030204" pitchFamily="18" charset="0"/>
                              <a:cs typeface="Open Sans Light" pitchFamily="2" charset="0"/>
                            </a:rPr>
                            <m:t>2</m:t>
                          </m:r>
                        </m:sup>
                      </m:sSup>
                      <m:r>
                        <a:rPr lang="en-GB" sz="2400" b="0" i="1">
                          <a:latin typeface="Cambria Math" panose="02040503050406030204" pitchFamily="18" charset="0"/>
                          <a:ea typeface="Cambria Math" panose="02040503050406030204" pitchFamily="18" charset="0"/>
                          <a:cs typeface="Open Sans Light" pitchFamily="2" charset="0"/>
                        </a:rPr>
                        <m:t>=</m:t>
                      </m:r>
                      <m:nary>
                        <m:naryPr>
                          <m:chr m:val="∑"/>
                          <m:supHide m:val="on"/>
                          <m:ctrlPr>
                            <a:rPr lang="en-GB" sz="2400" i="1">
                              <a:latin typeface="Cambria Math" panose="02040503050406030204" pitchFamily="18" charset="0"/>
                              <a:ea typeface="Cambria Math" panose="02040503050406030204" pitchFamily="18" charset="0"/>
                              <a:cs typeface="Open Sans Light" pitchFamily="2" charset="0"/>
                            </a:rPr>
                          </m:ctrlPr>
                        </m:naryPr>
                        <m:sub>
                          <m:r>
                            <m:rPr>
                              <m:brk m:alnAt="7"/>
                            </m:rPr>
                            <a:rPr lang="en-GB" sz="2400" b="0" i="1">
                              <a:latin typeface="Cambria Math" panose="02040503050406030204" pitchFamily="18" charset="0"/>
                              <a:ea typeface="Cambria Math" panose="02040503050406030204" pitchFamily="18" charset="0"/>
                              <a:cs typeface="Open Sans Light" pitchFamily="2" charset="0"/>
                            </a:rPr>
                            <m:t>𝑥</m:t>
                          </m:r>
                        </m:sub>
                        <m:sup/>
                        <m:e>
                          <m:d>
                            <m:dPr>
                              <m:begChr m:val="["/>
                              <m:endChr m:val="]"/>
                              <m:ctrlPr>
                                <a:rPr lang="en-GB" sz="2400" i="1">
                                  <a:latin typeface="Cambria Math" panose="02040503050406030204" pitchFamily="18" charset="0"/>
                                  <a:ea typeface="Cambria Math" panose="02040503050406030204" pitchFamily="18" charset="0"/>
                                  <a:cs typeface="Open Sans Light" pitchFamily="2" charset="0"/>
                                </a:rPr>
                              </m:ctrlPr>
                            </m:dPr>
                            <m:e>
                              <m:sSup>
                                <m:sSupPr>
                                  <m:ctrlPr>
                                    <a:rPr lang="en-GB" sz="2400" i="1">
                                      <a:latin typeface="Cambria Math" panose="02040503050406030204" pitchFamily="18" charset="0"/>
                                      <a:ea typeface="Cambria Math" panose="02040503050406030204" pitchFamily="18" charset="0"/>
                                      <a:cs typeface="Open Sans Light" pitchFamily="2" charset="0"/>
                                    </a:rPr>
                                  </m:ctrlPr>
                                </m:sSupPr>
                                <m:e>
                                  <m:r>
                                    <a:rPr lang="en-GB" sz="2400" b="0" i="1">
                                      <a:latin typeface="Cambria Math" panose="02040503050406030204" pitchFamily="18" charset="0"/>
                                      <a:ea typeface="Cambria Math" panose="02040503050406030204" pitchFamily="18" charset="0"/>
                                      <a:cs typeface="Open Sans Light" pitchFamily="2" charset="0"/>
                                    </a:rPr>
                                    <m:t>𝑥</m:t>
                                  </m:r>
                                </m:e>
                                <m:sup>
                                  <m:r>
                                    <a:rPr lang="en-GB" sz="2400" b="0" i="1">
                                      <a:latin typeface="Cambria Math" panose="02040503050406030204" pitchFamily="18" charset="0"/>
                                      <a:ea typeface="Cambria Math" panose="02040503050406030204" pitchFamily="18" charset="0"/>
                                      <a:cs typeface="Open Sans Light" pitchFamily="2" charset="0"/>
                                    </a:rPr>
                                    <m:t>2</m:t>
                                  </m:r>
                                </m:sup>
                              </m:sSup>
                              <m:r>
                                <a:rPr lang="en-GB" sz="2400" b="0" i="1">
                                  <a:latin typeface="Cambria Math" panose="02040503050406030204" pitchFamily="18" charset="0"/>
                                  <a:ea typeface="Cambria Math" panose="02040503050406030204" pitchFamily="18" charset="0"/>
                                  <a:cs typeface="Open Sans Light" pitchFamily="2" charset="0"/>
                                </a:rPr>
                                <m:t>⋅</m:t>
                              </m:r>
                              <m:r>
                                <a:rPr lang="en-GB" sz="2400" b="0" i="1">
                                  <a:latin typeface="Cambria Math" panose="02040503050406030204" pitchFamily="18" charset="0"/>
                                  <a:ea typeface="Cambria Math" panose="02040503050406030204" pitchFamily="18" charset="0"/>
                                  <a:cs typeface="Open Sans Light" pitchFamily="2" charset="0"/>
                                </a:rPr>
                                <m:t>𝑃</m:t>
                              </m:r>
                              <m:d>
                                <m:dPr>
                                  <m:ctrlPr>
                                    <a:rPr lang="en-GB" sz="2400" i="1">
                                      <a:latin typeface="Cambria Math" panose="02040503050406030204" pitchFamily="18" charset="0"/>
                                      <a:ea typeface="Cambria Math" panose="02040503050406030204" pitchFamily="18" charset="0"/>
                                      <a:cs typeface="Open Sans Light" pitchFamily="2" charset="0"/>
                                    </a:rPr>
                                  </m:ctrlPr>
                                </m:dPr>
                                <m:e>
                                  <m:r>
                                    <a:rPr lang="en-GB" sz="2400" b="0" i="1">
                                      <a:latin typeface="Cambria Math" panose="02040503050406030204" pitchFamily="18" charset="0"/>
                                      <a:ea typeface="Cambria Math" panose="02040503050406030204" pitchFamily="18" charset="0"/>
                                      <a:cs typeface="Open Sans Light" pitchFamily="2" charset="0"/>
                                    </a:rPr>
                                    <m:t>𝑥</m:t>
                                  </m:r>
                                </m:e>
                              </m:d>
                            </m:e>
                          </m:d>
                          <m:r>
                            <a:rPr lang="en-GB" sz="2400" b="0" i="1">
                              <a:latin typeface="Cambria Math" panose="02040503050406030204" pitchFamily="18" charset="0"/>
                              <a:ea typeface="Cambria Math" panose="02040503050406030204" pitchFamily="18" charset="0"/>
                              <a:cs typeface="Open Sans Light" pitchFamily="2" charset="0"/>
                            </a:rPr>
                            <m:t>−</m:t>
                          </m:r>
                          <m:sSup>
                            <m:sSupPr>
                              <m:ctrlPr>
                                <a:rPr lang="en-GB" sz="2400" i="1">
                                  <a:latin typeface="Cambria Math" panose="02040503050406030204" pitchFamily="18" charset="0"/>
                                  <a:ea typeface="Cambria Math" panose="02040503050406030204" pitchFamily="18" charset="0"/>
                                  <a:cs typeface="Open Sans Light" pitchFamily="2" charset="0"/>
                                </a:rPr>
                              </m:ctrlPr>
                            </m:sSupPr>
                            <m:e>
                              <m:r>
                                <a:rPr lang="en-GB" sz="2400" b="0" i="1">
                                  <a:latin typeface="Cambria Math" panose="02040503050406030204" pitchFamily="18" charset="0"/>
                                  <a:ea typeface="Cambria Math" panose="02040503050406030204" pitchFamily="18" charset="0"/>
                                  <a:cs typeface="Open Sans Light" pitchFamily="2" charset="0"/>
                                </a:rPr>
                                <m:t>𝜇</m:t>
                              </m:r>
                            </m:e>
                            <m:sup>
                              <m:r>
                                <a:rPr lang="en-GB" sz="2400" b="0" i="1">
                                  <a:latin typeface="Cambria Math" panose="02040503050406030204" pitchFamily="18" charset="0"/>
                                  <a:ea typeface="Cambria Math" panose="02040503050406030204" pitchFamily="18" charset="0"/>
                                  <a:cs typeface="Open Sans Light" pitchFamily="2" charset="0"/>
                                </a:rPr>
                                <m:t>2</m:t>
                              </m:r>
                            </m:sup>
                          </m:sSup>
                        </m:e>
                      </m:nary>
                    </m:oMath>
                  </m:oMathPara>
                </a14:m>
                <a:endParaRPr lang="en-GB" sz="2400" i="1" dirty="0">
                  <a:latin typeface="Cambria Math" panose="02040503050406030204" pitchFamily="18" charset="0"/>
                  <a:ea typeface="Cambria Math" panose="02040503050406030204" pitchFamily="18" charset="0"/>
                  <a:cs typeface="Open Sans Light" pitchFamily="2" charset="0"/>
                </a:endParaRPr>
              </a:p>
              <a:p>
                <a:pPr algn="ctr"/>
                <a:endParaRPr lang="en-GB" sz="2400" i="1" dirty="0">
                  <a:latin typeface="Cambria Math" panose="02040503050406030204" pitchFamily="18" charset="0"/>
                  <a:ea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7AFF877A-3B93-F8AE-6E95-01F531388D00}"/>
                  </a:ext>
                </a:extLst>
              </p:cNvPr>
              <p:cNvSpPr txBox="1">
                <a:spLocks noRot="1" noChangeAspect="1" noMove="1" noResize="1" noEditPoints="1" noAdjustHandles="1" noChangeArrowheads="1" noChangeShapeType="1" noTextEdit="1"/>
              </p:cNvSpPr>
              <p:nvPr/>
            </p:nvSpPr>
            <p:spPr>
              <a:xfrm>
                <a:off x="3758185" y="4165835"/>
                <a:ext cx="3473836" cy="1357872"/>
              </a:xfrm>
              <a:prstGeom prst="rect">
                <a:avLst/>
              </a:prstGeom>
              <a:blipFill>
                <a:blip r:embed="rId6"/>
                <a:stretch>
                  <a:fillRect/>
                </a:stretch>
              </a:blipFill>
            </p:spPr>
            <p:txBody>
              <a:bodyPr/>
              <a:lstStyle/>
              <a:p>
                <a:r>
                  <a:rPr lang="en-GB">
                    <a:noFill/>
                  </a:rPr>
                  <a:t> </a:t>
                </a:r>
              </a:p>
            </p:txBody>
          </p:sp>
        </mc:Fallback>
      </mc:AlternateContent>
      <p:sp>
        <p:nvSpPr>
          <p:cNvPr id="15" name="TextBox 14">
            <a:extLst>
              <a:ext uri="{FF2B5EF4-FFF2-40B4-BE49-F238E27FC236}">
                <a16:creationId xmlns:a16="http://schemas.microsoft.com/office/drawing/2014/main" id="{4C3CDC96-F50C-D23C-6AFC-895D8DAFCC50}"/>
              </a:ext>
            </a:extLst>
          </p:cNvPr>
          <p:cNvSpPr txBox="1"/>
          <p:nvPr/>
        </p:nvSpPr>
        <p:spPr>
          <a:xfrm>
            <a:off x="6334861" y="3607235"/>
            <a:ext cx="184731" cy="830997"/>
          </a:xfrm>
          <a:prstGeom prst="rect">
            <a:avLst/>
          </a:prstGeom>
          <a:noFill/>
        </p:spPr>
        <p:txBody>
          <a:bodyPr wrap="none" rtlCol="0">
            <a:spAutoFit/>
          </a:bodyPr>
          <a:lstStyle/>
          <a:p>
            <a:endParaRPr lang="en-GB" sz="2400" b="1" i="1" dirty="0">
              <a:latin typeface="Cambria Math" panose="02040503050406030204" pitchFamily="18" charset="0"/>
              <a:ea typeface="Cambria Math" panose="02040503050406030204" pitchFamily="18" charset="0"/>
              <a:cs typeface="Open Sans Light" pitchFamily="2" charset="0"/>
            </a:endParaRPr>
          </a:p>
          <a:p>
            <a:endParaRPr lang="en-GB" sz="2400" i="1"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6C4552C-38E0-441D-6B05-C96514A51E6E}"/>
                  </a:ext>
                </a:extLst>
              </p:cNvPr>
              <p:cNvSpPr txBox="1"/>
              <p:nvPr/>
            </p:nvSpPr>
            <p:spPr>
              <a:xfrm>
                <a:off x="3673543" y="5473959"/>
                <a:ext cx="3658630" cy="15528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ea typeface="Cambria Math" panose="02040503050406030204" pitchFamily="18" charset="0"/>
                          <a:cs typeface="Open Sans Light" pitchFamily="2" charset="0"/>
                        </a:rPr>
                        <m:t>𝜎</m:t>
                      </m:r>
                      <m:r>
                        <a:rPr lang="en-GB" sz="2400" b="0" i="1" smtClean="0">
                          <a:latin typeface="Cambria Math" panose="02040503050406030204" pitchFamily="18" charset="0"/>
                          <a:ea typeface="Cambria Math" panose="02040503050406030204" pitchFamily="18" charset="0"/>
                          <a:cs typeface="Open Sans Light" pitchFamily="2" charset="0"/>
                        </a:rPr>
                        <m:t>=</m:t>
                      </m:r>
                      <m:rad>
                        <m:radPr>
                          <m:degHide m:val="on"/>
                          <m:ctrlPr>
                            <a:rPr lang="en-GB" sz="2400" i="1" smtClean="0">
                              <a:latin typeface="Cambria Math" panose="02040503050406030204" pitchFamily="18" charset="0"/>
                              <a:ea typeface="Cambria Math" panose="02040503050406030204" pitchFamily="18" charset="0"/>
                              <a:cs typeface="Open Sans Light" pitchFamily="2" charset="0"/>
                            </a:rPr>
                          </m:ctrlPr>
                        </m:radPr>
                        <m:deg/>
                        <m:e>
                          <m:nary>
                            <m:naryPr>
                              <m:chr m:val="∑"/>
                              <m:supHide m:val="on"/>
                              <m:ctrlPr>
                                <a:rPr lang="en-GB" sz="2400" i="1">
                                  <a:latin typeface="Cambria Math" panose="02040503050406030204" pitchFamily="18" charset="0"/>
                                  <a:ea typeface="Cambria Math" panose="02040503050406030204" pitchFamily="18" charset="0"/>
                                  <a:cs typeface="Open Sans Light" pitchFamily="2" charset="0"/>
                                </a:rPr>
                              </m:ctrlPr>
                            </m:naryPr>
                            <m:sub>
                              <m:r>
                                <m:rPr>
                                  <m:brk m:alnAt="7"/>
                                </m:rPr>
                                <a:rPr lang="en-GB" sz="2400" b="0" i="1">
                                  <a:latin typeface="Cambria Math" panose="02040503050406030204" pitchFamily="18" charset="0"/>
                                  <a:ea typeface="Cambria Math" panose="02040503050406030204" pitchFamily="18" charset="0"/>
                                  <a:cs typeface="Open Sans Light" pitchFamily="2" charset="0"/>
                                </a:rPr>
                                <m:t>𝑥</m:t>
                              </m:r>
                            </m:sub>
                            <m:sup/>
                            <m:e>
                              <m:d>
                                <m:dPr>
                                  <m:begChr m:val="["/>
                                  <m:endChr m:val="]"/>
                                  <m:ctrlPr>
                                    <a:rPr lang="en-GB" sz="2400" i="1">
                                      <a:latin typeface="Cambria Math" panose="02040503050406030204" pitchFamily="18" charset="0"/>
                                      <a:ea typeface="Cambria Math" panose="02040503050406030204" pitchFamily="18" charset="0"/>
                                      <a:cs typeface="Open Sans Light" pitchFamily="2" charset="0"/>
                                    </a:rPr>
                                  </m:ctrlPr>
                                </m:dPr>
                                <m:e>
                                  <m:sSup>
                                    <m:sSupPr>
                                      <m:ctrlPr>
                                        <a:rPr lang="en-GB" sz="2400" i="1">
                                          <a:latin typeface="Cambria Math" panose="02040503050406030204" pitchFamily="18" charset="0"/>
                                          <a:ea typeface="Cambria Math" panose="02040503050406030204" pitchFamily="18" charset="0"/>
                                          <a:cs typeface="Open Sans Light" pitchFamily="2" charset="0"/>
                                        </a:rPr>
                                      </m:ctrlPr>
                                    </m:sSupPr>
                                    <m:e>
                                      <m:r>
                                        <a:rPr lang="en-GB" sz="2400" b="0" i="1">
                                          <a:latin typeface="Cambria Math" panose="02040503050406030204" pitchFamily="18" charset="0"/>
                                          <a:ea typeface="Cambria Math" panose="02040503050406030204" pitchFamily="18" charset="0"/>
                                          <a:cs typeface="Open Sans Light" pitchFamily="2" charset="0"/>
                                        </a:rPr>
                                        <m:t>𝑥</m:t>
                                      </m:r>
                                    </m:e>
                                    <m:sup>
                                      <m:r>
                                        <a:rPr lang="en-GB" sz="2400" b="0" i="1">
                                          <a:latin typeface="Cambria Math" panose="02040503050406030204" pitchFamily="18" charset="0"/>
                                          <a:ea typeface="Cambria Math" panose="02040503050406030204" pitchFamily="18" charset="0"/>
                                          <a:cs typeface="Open Sans Light" pitchFamily="2" charset="0"/>
                                        </a:rPr>
                                        <m:t>2</m:t>
                                      </m:r>
                                    </m:sup>
                                  </m:sSup>
                                  <m:r>
                                    <a:rPr lang="en-GB" sz="2400" b="0" i="1">
                                      <a:latin typeface="Cambria Math" panose="02040503050406030204" pitchFamily="18" charset="0"/>
                                      <a:ea typeface="Cambria Math" panose="02040503050406030204" pitchFamily="18" charset="0"/>
                                      <a:cs typeface="Open Sans Light" pitchFamily="2" charset="0"/>
                                    </a:rPr>
                                    <m:t>⋅</m:t>
                                  </m:r>
                                  <m:r>
                                    <a:rPr lang="en-GB" sz="2400" b="0" i="1">
                                      <a:latin typeface="Cambria Math" panose="02040503050406030204" pitchFamily="18" charset="0"/>
                                      <a:ea typeface="Cambria Math" panose="02040503050406030204" pitchFamily="18" charset="0"/>
                                      <a:cs typeface="Open Sans Light" pitchFamily="2" charset="0"/>
                                    </a:rPr>
                                    <m:t>𝑃</m:t>
                                  </m:r>
                                  <m:d>
                                    <m:dPr>
                                      <m:ctrlPr>
                                        <a:rPr lang="en-GB" sz="2400" i="1">
                                          <a:latin typeface="Cambria Math" panose="02040503050406030204" pitchFamily="18" charset="0"/>
                                          <a:ea typeface="Cambria Math" panose="02040503050406030204" pitchFamily="18" charset="0"/>
                                          <a:cs typeface="Open Sans Light" pitchFamily="2" charset="0"/>
                                        </a:rPr>
                                      </m:ctrlPr>
                                    </m:dPr>
                                    <m:e>
                                      <m:r>
                                        <a:rPr lang="en-GB" sz="2400" b="0" i="1">
                                          <a:latin typeface="Cambria Math" panose="02040503050406030204" pitchFamily="18" charset="0"/>
                                          <a:ea typeface="Cambria Math" panose="02040503050406030204" pitchFamily="18" charset="0"/>
                                          <a:cs typeface="Open Sans Light" pitchFamily="2" charset="0"/>
                                        </a:rPr>
                                        <m:t>𝑥</m:t>
                                      </m:r>
                                    </m:e>
                                  </m:d>
                                </m:e>
                              </m:d>
                              <m:r>
                                <a:rPr lang="en-GB" sz="2400" b="0" i="1">
                                  <a:latin typeface="Cambria Math" panose="02040503050406030204" pitchFamily="18" charset="0"/>
                                  <a:ea typeface="Cambria Math" panose="02040503050406030204" pitchFamily="18" charset="0"/>
                                  <a:cs typeface="Open Sans Light" pitchFamily="2" charset="0"/>
                                </a:rPr>
                                <m:t>−</m:t>
                              </m:r>
                              <m:sSup>
                                <m:sSupPr>
                                  <m:ctrlPr>
                                    <a:rPr lang="en-GB" sz="2400" i="1">
                                      <a:latin typeface="Cambria Math" panose="02040503050406030204" pitchFamily="18" charset="0"/>
                                      <a:ea typeface="Cambria Math" panose="02040503050406030204" pitchFamily="18" charset="0"/>
                                      <a:cs typeface="Open Sans Light" pitchFamily="2" charset="0"/>
                                    </a:rPr>
                                  </m:ctrlPr>
                                </m:sSupPr>
                                <m:e>
                                  <m:r>
                                    <a:rPr lang="en-GB" sz="2400" b="0" i="1">
                                      <a:latin typeface="Cambria Math" panose="02040503050406030204" pitchFamily="18" charset="0"/>
                                      <a:ea typeface="Cambria Math" panose="02040503050406030204" pitchFamily="18" charset="0"/>
                                      <a:cs typeface="Open Sans Light" pitchFamily="2" charset="0"/>
                                    </a:rPr>
                                    <m:t>𝜇</m:t>
                                  </m:r>
                                </m:e>
                                <m:sup>
                                  <m:r>
                                    <a:rPr lang="en-GB" sz="2400" b="0" i="1">
                                      <a:latin typeface="Cambria Math" panose="02040503050406030204" pitchFamily="18" charset="0"/>
                                      <a:ea typeface="Cambria Math" panose="02040503050406030204" pitchFamily="18" charset="0"/>
                                      <a:cs typeface="Open Sans Light" pitchFamily="2" charset="0"/>
                                    </a:rPr>
                                    <m:t>2</m:t>
                                  </m:r>
                                </m:sup>
                              </m:sSup>
                            </m:e>
                          </m:nary>
                        </m:e>
                      </m:rad>
                    </m:oMath>
                  </m:oMathPara>
                </a14:m>
                <a:endParaRPr lang="en-GB" sz="2400" i="1" dirty="0">
                  <a:latin typeface="Cambria Math" panose="02040503050406030204" pitchFamily="18" charset="0"/>
                  <a:ea typeface="Cambria Math" panose="02040503050406030204" pitchFamily="18" charset="0"/>
                  <a:cs typeface="Open Sans Light" pitchFamily="2" charset="0"/>
                </a:endParaRPr>
              </a:p>
              <a:p>
                <a:endParaRPr lang="en-GB" sz="2400" i="1" dirty="0">
                  <a:latin typeface="Cambria Math" panose="02040503050406030204" pitchFamily="18" charset="0"/>
                  <a:ea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76C4552C-38E0-441D-6B05-C96514A51E6E}"/>
                  </a:ext>
                </a:extLst>
              </p:cNvPr>
              <p:cNvSpPr txBox="1">
                <a:spLocks noRot="1" noChangeAspect="1" noMove="1" noResize="1" noEditPoints="1" noAdjustHandles="1" noChangeArrowheads="1" noChangeShapeType="1" noTextEdit="1"/>
              </p:cNvSpPr>
              <p:nvPr/>
            </p:nvSpPr>
            <p:spPr>
              <a:xfrm>
                <a:off x="3673543" y="5473959"/>
                <a:ext cx="3658630" cy="1552861"/>
              </a:xfrm>
              <a:prstGeom prst="rect">
                <a:avLst/>
              </a:prstGeom>
              <a:blipFill>
                <a:blip r:embed="rId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129656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60D1A468-EE10-6FF0-8AB9-0A2B3BD9CC8C}"/>
              </a:ext>
            </a:extLst>
          </p:cNvPr>
          <p:cNvSpPr/>
          <p:nvPr/>
        </p:nvSpPr>
        <p:spPr>
          <a:xfrm>
            <a:off x="400739" y="2965138"/>
            <a:ext cx="7948131" cy="3816406"/>
          </a:xfrm>
          <a:prstGeom prst="rect">
            <a:avLst/>
          </a:prstGeom>
          <a:solidFill>
            <a:srgbClr val="00B050">
              <a:alpha val="3607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endParaRPr lang="en-GB" sz="2800" b="1" dirty="0">
              <a:latin typeface="Cambria Math" panose="02040503050406030204" pitchFamily="18" charset="0"/>
              <a:ea typeface="Cambria Math" panose="02040503050406030204" pitchFamily="18" charset="0"/>
              <a:cs typeface="Open Sans Light" pitchFamily="2" charset="0"/>
            </a:endParaRPr>
          </a:p>
        </p:txBody>
      </p:sp>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PARAMETERS OF OUR EXAMPLE</a:t>
            </a:r>
          </a:p>
        </p:txBody>
      </p:sp>
      <p:pic>
        <p:nvPicPr>
          <p:cNvPr id="13" name="Picture 12" descr="A pair of dice with black dots&#10;&#10;Description automatically generated">
            <a:extLst>
              <a:ext uri="{FF2B5EF4-FFF2-40B4-BE49-F238E27FC236}">
                <a16:creationId xmlns:a16="http://schemas.microsoft.com/office/drawing/2014/main" id="{1005C9AF-E981-B5CF-4CF9-D11264C21C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204" y="1250757"/>
            <a:ext cx="1909632" cy="1909632"/>
          </a:xfrm>
          <a:prstGeom prst="rect">
            <a:avLst/>
          </a:prstGeom>
        </p:spPr>
      </p:pic>
      <p:sp>
        <p:nvSpPr>
          <p:cNvPr id="14" name="TextBox 13">
            <a:extLst>
              <a:ext uri="{FF2B5EF4-FFF2-40B4-BE49-F238E27FC236}">
                <a16:creationId xmlns:a16="http://schemas.microsoft.com/office/drawing/2014/main" id="{80FAACB6-C29A-6AEA-D82E-6820C6F38CF0}"/>
              </a:ext>
            </a:extLst>
          </p:cNvPr>
          <p:cNvSpPr txBox="1"/>
          <p:nvPr/>
        </p:nvSpPr>
        <p:spPr>
          <a:xfrm>
            <a:off x="2557836" y="1627731"/>
            <a:ext cx="3169403" cy="923330"/>
          </a:xfrm>
          <a:prstGeom prst="rect">
            <a:avLst/>
          </a:prstGeom>
          <a:noFill/>
        </p:spPr>
        <p:txBody>
          <a:bodyPr wrap="square" rtlCol="0">
            <a:spAutoFit/>
          </a:bodyPr>
          <a:lstStyle/>
          <a:p>
            <a:r>
              <a:rPr lang="en-GB" dirty="0">
                <a:latin typeface="Open Sans Light" pitchFamily="2" charset="0"/>
                <a:ea typeface="Open Sans Light" pitchFamily="2" charset="0"/>
                <a:cs typeface="Open Sans Light" pitchFamily="2" charset="0"/>
              </a:rPr>
              <a:t>- roll 6-sided dice 2 times</a:t>
            </a:r>
          </a:p>
          <a:p>
            <a:r>
              <a:rPr lang="en-GB" dirty="0">
                <a:latin typeface="Cambria Math" panose="02040503050406030204" pitchFamily="18" charset="0"/>
                <a:ea typeface="Cambria Math" panose="02040503050406030204" pitchFamily="18" charset="0"/>
                <a:cs typeface="Open Sans Light" pitchFamily="2" charset="0"/>
              </a:rPr>
              <a:t>- x = number of 6s we get</a:t>
            </a:r>
          </a:p>
          <a:p>
            <a:r>
              <a:rPr lang="en-GB" dirty="0">
                <a:latin typeface="Open Sans Light" pitchFamily="2" charset="0"/>
                <a:ea typeface="Open Sans Light" pitchFamily="2" charset="0"/>
                <a:cs typeface="Open Sans Light" pitchFamily="2" charset="0"/>
              </a:rPr>
              <a:t>- classical probability</a:t>
            </a:r>
          </a:p>
        </p:txBody>
      </p:sp>
      <p:sp>
        <p:nvSpPr>
          <p:cNvPr id="18" name="TextBox 17">
            <a:extLst>
              <a:ext uri="{FF2B5EF4-FFF2-40B4-BE49-F238E27FC236}">
                <a16:creationId xmlns:a16="http://schemas.microsoft.com/office/drawing/2014/main" id="{CA589BBF-CB4F-1645-AFB4-12D06F7CEBFA}"/>
              </a:ext>
            </a:extLst>
          </p:cNvPr>
          <p:cNvSpPr txBox="1"/>
          <p:nvPr/>
        </p:nvSpPr>
        <p:spPr>
          <a:xfrm>
            <a:off x="8405105" y="1250757"/>
            <a:ext cx="2595914" cy="1938992"/>
          </a:xfrm>
          <a:prstGeom prst="rect">
            <a:avLst/>
          </a:prstGeom>
          <a:noFill/>
        </p:spPr>
        <p:txBody>
          <a:bodyPr wrap="square">
            <a:spAutoFit/>
          </a:bodyPr>
          <a:lstStyle/>
          <a:p>
            <a:r>
              <a:rPr lang="en-GB" sz="2000" dirty="0">
                <a:latin typeface="Cambria Math" panose="02040503050406030204" pitchFamily="18" charset="0"/>
                <a:ea typeface="Cambria Math" panose="02040503050406030204" pitchFamily="18" charset="0"/>
              </a:rPr>
              <a:t>{</a:t>
            </a:r>
            <a:r>
              <a:rPr lang="en-GB" sz="2000" dirty="0">
                <a:solidFill>
                  <a:srgbClr val="FF0000"/>
                </a:solidFill>
                <a:latin typeface="Cambria Math" panose="02040503050406030204" pitchFamily="18" charset="0"/>
                <a:ea typeface="Cambria Math" panose="02040503050406030204" pitchFamily="18" charset="0"/>
              </a:rPr>
              <a:t>11, 12, 13, 14, 15</a:t>
            </a:r>
            <a:r>
              <a:rPr lang="en-GB" sz="2000" dirty="0">
                <a:latin typeface="Cambria Math" panose="02040503050406030204" pitchFamily="18" charset="0"/>
                <a:ea typeface="Cambria Math" panose="02040503050406030204" pitchFamily="18" charset="0"/>
              </a:rPr>
              <a:t>, </a:t>
            </a:r>
            <a:r>
              <a:rPr lang="en-GB" sz="2000" dirty="0">
                <a:solidFill>
                  <a:srgbClr val="FFFF00"/>
                </a:solidFill>
                <a:latin typeface="Cambria Math" panose="02040503050406030204" pitchFamily="18" charset="0"/>
                <a:ea typeface="Cambria Math" panose="02040503050406030204" pitchFamily="18" charset="0"/>
              </a:rPr>
              <a:t>16</a:t>
            </a:r>
            <a:r>
              <a:rPr lang="en-GB" sz="2000" dirty="0">
                <a:latin typeface="Cambria Math" panose="02040503050406030204" pitchFamily="18" charset="0"/>
                <a:ea typeface="Cambria Math" panose="02040503050406030204" pitchFamily="18" charset="0"/>
              </a:rPr>
              <a:t>,</a:t>
            </a:r>
          </a:p>
          <a:p>
            <a:r>
              <a:rPr lang="en-GB" sz="2000" dirty="0">
                <a:solidFill>
                  <a:srgbClr val="FF0000"/>
                </a:solidFill>
                <a:latin typeface="Cambria Math" panose="02040503050406030204" pitchFamily="18" charset="0"/>
                <a:ea typeface="Cambria Math" panose="02040503050406030204" pitchFamily="18" charset="0"/>
              </a:rPr>
              <a:t>21, 22, 23, 24, 25</a:t>
            </a:r>
            <a:r>
              <a:rPr lang="en-GB" sz="2000" dirty="0">
                <a:latin typeface="Cambria Math" panose="02040503050406030204" pitchFamily="18" charset="0"/>
                <a:ea typeface="Cambria Math" panose="02040503050406030204" pitchFamily="18" charset="0"/>
              </a:rPr>
              <a:t>, </a:t>
            </a:r>
            <a:r>
              <a:rPr lang="en-GB" sz="2000" dirty="0">
                <a:solidFill>
                  <a:srgbClr val="FFFF00"/>
                </a:solidFill>
                <a:latin typeface="Cambria Math" panose="02040503050406030204" pitchFamily="18" charset="0"/>
                <a:ea typeface="Cambria Math" panose="02040503050406030204" pitchFamily="18" charset="0"/>
              </a:rPr>
              <a:t>26</a:t>
            </a:r>
            <a:r>
              <a:rPr lang="en-GB" sz="2000" dirty="0">
                <a:latin typeface="Cambria Math" panose="02040503050406030204" pitchFamily="18" charset="0"/>
                <a:ea typeface="Cambria Math" panose="02040503050406030204" pitchFamily="18" charset="0"/>
              </a:rPr>
              <a:t>,</a:t>
            </a:r>
          </a:p>
          <a:p>
            <a:r>
              <a:rPr lang="en-GB" sz="2000" dirty="0">
                <a:solidFill>
                  <a:srgbClr val="FF0000"/>
                </a:solidFill>
                <a:latin typeface="Cambria Math" panose="02040503050406030204" pitchFamily="18" charset="0"/>
                <a:ea typeface="Cambria Math" panose="02040503050406030204" pitchFamily="18" charset="0"/>
              </a:rPr>
              <a:t>31, 32, 33, 34, 35</a:t>
            </a:r>
            <a:r>
              <a:rPr lang="en-GB" sz="2000" dirty="0">
                <a:latin typeface="Cambria Math" panose="02040503050406030204" pitchFamily="18" charset="0"/>
                <a:ea typeface="Cambria Math" panose="02040503050406030204" pitchFamily="18" charset="0"/>
              </a:rPr>
              <a:t>, </a:t>
            </a:r>
            <a:r>
              <a:rPr lang="en-GB" sz="2000" dirty="0">
                <a:solidFill>
                  <a:srgbClr val="FFFF00"/>
                </a:solidFill>
                <a:latin typeface="Cambria Math" panose="02040503050406030204" pitchFamily="18" charset="0"/>
                <a:ea typeface="Cambria Math" panose="02040503050406030204" pitchFamily="18" charset="0"/>
              </a:rPr>
              <a:t>36</a:t>
            </a:r>
            <a:r>
              <a:rPr lang="en-GB" sz="2000" dirty="0">
                <a:latin typeface="Cambria Math" panose="02040503050406030204" pitchFamily="18" charset="0"/>
                <a:ea typeface="Cambria Math" panose="02040503050406030204" pitchFamily="18" charset="0"/>
              </a:rPr>
              <a:t>,</a:t>
            </a:r>
          </a:p>
          <a:p>
            <a:r>
              <a:rPr lang="en-GB" sz="2000" dirty="0">
                <a:solidFill>
                  <a:srgbClr val="FF0000"/>
                </a:solidFill>
                <a:latin typeface="Cambria Math" panose="02040503050406030204" pitchFamily="18" charset="0"/>
                <a:ea typeface="Cambria Math" panose="02040503050406030204" pitchFamily="18" charset="0"/>
              </a:rPr>
              <a:t>41, 42, 43, 44, 45</a:t>
            </a:r>
            <a:r>
              <a:rPr lang="en-GB" sz="2000" dirty="0">
                <a:latin typeface="Cambria Math" panose="02040503050406030204" pitchFamily="18" charset="0"/>
                <a:ea typeface="Cambria Math" panose="02040503050406030204" pitchFamily="18" charset="0"/>
              </a:rPr>
              <a:t>, </a:t>
            </a:r>
            <a:r>
              <a:rPr lang="en-GB" sz="2000" dirty="0">
                <a:solidFill>
                  <a:srgbClr val="FFFF00"/>
                </a:solidFill>
                <a:latin typeface="Cambria Math" panose="02040503050406030204" pitchFamily="18" charset="0"/>
                <a:ea typeface="Cambria Math" panose="02040503050406030204" pitchFamily="18" charset="0"/>
              </a:rPr>
              <a:t>46</a:t>
            </a:r>
            <a:r>
              <a:rPr lang="en-GB" sz="2000" dirty="0">
                <a:latin typeface="Cambria Math" panose="02040503050406030204" pitchFamily="18" charset="0"/>
                <a:ea typeface="Cambria Math" panose="02040503050406030204" pitchFamily="18" charset="0"/>
              </a:rPr>
              <a:t>,</a:t>
            </a:r>
          </a:p>
          <a:p>
            <a:r>
              <a:rPr lang="en-GB" sz="2000" dirty="0">
                <a:solidFill>
                  <a:srgbClr val="FF0000"/>
                </a:solidFill>
                <a:latin typeface="Cambria Math" panose="02040503050406030204" pitchFamily="18" charset="0"/>
                <a:ea typeface="Cambria Math" panose="02040503050406030204" pitchFamily="18" charset="0"/>
              </a:rPr>
              <a:t>51, 52, 53, 54, 55</a:t>
            </a:r>
            <a:r>
              <a:rPr lang="en-GB" sz="2000" dirty="0">
                <a:latin typeface="Cambria Math" panose="02040503050406030204" pitchFamily="18" charset="0"/>
                <a:ea typeface="Cambria Math" panose="02040503050406030204" pitchFamily="18" charset="0"/>
              </a:rPr>
              <a:t>, </a:t>
            </a:r>
            <a:r>
              <a:rPr lang="en-GB" sz="2000" dirty="0">
                <a:solidFill>
                  <a:srgbClr val="FFFF00"/>
                </a:solidFill>
                <a:latin typeface="Cambria Math" panose="02040503050406030204" pitchFamily="18" charset="0"/>
                <a:ea typeface="Cambria Math" panose="02040503050406030204" pitchFamily="18" charset="0"/>
              </a:rPr>
              <a:t>56</a:t>
            </a:r>
            <a:r>
              <a:rPr lang="en-GB" sz="2000" dirty="0">
                <a:latin typeface="Cambria Math" panose="02040503050406030204" pitchFamily="18" charset="0"/>
                <a:ea typeface="Cambria Math" panose="02040503050406030204" pitchFamily="18" charset="0"/>
              </a:rPr>
              <a:t>,</a:t>
            </a:r>
          </a:p>
          <a:p>
            <a:r>
              <a:rPr lang="en-GB" sz="2000" dirty="0">
                <a:solidFill>
                  <a:srgbClr val="FFFF00"/>
                </a:solidFill>
                <a:latin typeface="Cambria Math" panose="02040503050406030204" pitchFamily="18" charset="0"/>
                <a:ea typeface="Cambria Math" panose="02040503050406030204" pitchFamily="18" charset="0"/>
              </a:rPr>
              <a:t>61, 62, 63, 64, 65</a:t>
            </a:r>
            <a:r>
              <a:rPr lang="en-GB" sz="2000" dirty="0">
                <a:latin typeface="Cambria Math" panose="02040503050406030204" pitchFamily="18" charset="0"/>
                <a:ea typeface="Cambria Math" panose="02040503050406030204" pitchFamily="18" charset="0"/>
              </a:rPr>
              <a:t>, </a:t>
            </a:r>
            <a:r>
              <a:rPr lang="en-GB" sz="2000" dirty="0">
                <a:solidFill>
                  <a:srgbClr val="00B050"/>
                </a:solidFill>
                <a:latin typeface="Cambria Math" panose="02040503050406030204" pitchFamily="18" charset="0"/>
                <a:ea typeface="Cambria Math" panose="02040503050406030204" pitchFamily="18" charset="0"/>
              </a:rPr>
              <a:t>66</a:t>
            </a:r>
            <a:r>
              <a:rPr lang="en-GB" sz="2000" dirty="0">
                <a:latin typeface="Cambria Math" panose="02040503050406030204" pitchFamily="18" charset="0"/>
                <a:ea typeface="Cambria Math" panose="02040503050406030204" pitchFamily="18" charset="0"/>
              </a:rPr>
              <a:t>}</a:t>
            </a:r>
            <a:endParaRPr lang="en-GB" sz="200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D9AAFE4-FE3C-8555-4AD3-A5D8986D8E91}"/>
                  </a:ext>
                </a:extLst>
              </p:cNvPr>
              <p:cNvSpPr txBox="1"/>
              <p:nvPr/>
            </p:nvSpPr>
            <p:spPr>
              <a:xfrm>
                <a:off x="5556687" y="1515959"/>
                <a:ext cx="2459209" cy="14491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sz="2400" b="0" i="0" smtClean="0">
                          <a:latin typeface="Cambria Math" panose="02040503050406030204" pitchFamily="18" charset="0"/>
                          <a:ea typeface="Cambria Math" panose="02040503050406030204" pitchFamily="18" charset="0"/>
                        </a:rPr>
                        <m:t>P</m:t>
                      </m:r>
                      <m:d>
                        <m:dPr>
                          <m:ctrlPr>
                            <a:rPr lang="en-GB" sz="2400" b="0" i="1" smtClean="0">
                              <a:latin typeface="Cambria Math" panose="02040503050406030204" pitchFamily="18" charset="0"/>
                              <a:ea typeface="Cambria Math" panose="02040503050406030204" pitchFamily="18" charset="0"/>
                            </a:rPr>
                          </m:ctrlPr>
                        </m:dPr>
                        <m:e>
                          <m:r>
                            <m:rPr>
                              <m:sty m:val="p"/>
                            </m:rPr>
                            <a:rPr lang="en-GB" sz="2400" b="0" i="0" smtClean="0">
                              <a:latin typeface="Cambria Math" panose="02040503050406030204" pitchFamily="18" charset="0"/>
                              <a:ea typeface="Cambria Math" panose="02040503050406030204" pitchFamily="18" charset="0"/>
                            </a:rPr>
                            <m:t>x</m:t>
                          </m:r>
                          <m:r>
                            <a:rPr lang="en-GB" sz="2400" b="0" i="0" smtClean="0">
                              <a:latin typeface="Cambria Math" panose="02040503050406030204" pitchFamily="18" charset="0"/>
                              <a:ea typeface="Cambria Math" panose="02040503050406030204" pitchFamily="18" charset="0"/>
                            </a:rPr>
                            <m:t>=0</m:t>
                          </m:r>
                        </m:e>
                      </m:d>
                      <m:r>
                        <a:rPr lang="en-GB" sz="2400" b="0" i="1" smtClean="0">
                          <a:latin typeface="Cambria Math" panose="02040503050406030204" pitchFamily="18" charset="0"/>
                          <a:ea typeface="Cambria Math" panose="02040503050406030204" pitchFamily="18" charset="0"/>
                        </a:rPr>
                        <m:t>=</m:t>
                      </m:r>
                      <m:box>
                        <m:boxPr>
                          <m:ctrlPr>
                            <a:rPr lang="en-GB" sz="2400" b="0" i="1" smtClean="0">
                              <a:latin typeface="Cambria Math" panose="02040503050406030204" pitchFamily="18" charset="0"/>
                              <a:ea typeface="Cambria Math" panose="02040503050406030204" pitchFamily="18" charset="0"/>
                            </a:rPr>
                          </m:ctrlPr>
                        </m:boxPr>
                        <m:e>
                          <m:argPr>
                            <m:argSz m:val="-1"/>
                          </m:argPr>
                          <m:f>
                            <m:fPr>
                              <m:ctrlPr>
                                <a:rPr lang="en-GB" sz="2400" b="0" i="1" smtClean="0">
                                  <a:latin typeface="Cambria Math" panose="02040503050406030204" pitchFamily="18" charset="0"/>
                                  <a:ea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25</m:t>
                              </m:r>
                            </m:num>
                            <m:den>
                              <m:r>
                                <a:rPr lang="en-GB" sz="2400" b="0" i="1" smtClean="0">
                                  <a:latin typeface="Cambria Math" panose="02040503050406030204" pitchFamily="18" charset="0"/>
                                  <a:ea typeface="Cambria Math" panose="02040503050406030204" pitchFamily="18" charset="0"/>
                                </a:rPr>
                                <m:t>36</m:t>
                              </m:r>
                            </m:den>
                          </m:f>
                        </m:e>
                      </m:box>
                    </m:oMath>
                  </m:oMathPara>
                </a14:m>
                <a:endParaRPr lang="en-GB" sz="24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GB" sz="2400" b="0" i="0" smtClean="0">
                          <a:latin typeface="Cambria Math" panose="02040503050406030204" pitchFamily="18" charset="0"/>
                          <a:ea typeface="Cambria Math" panose="02040503050406030204" pitchFamily="18" charset="0"/>
                        </a:rPr>
                        <m:t>P</m:t>
                      </m:r>
                      <m:d>
                        <m:dPr>
                          <m:ctrlPr>
                            <a:rPr lang="en-GB" sz="2400" b="0" i="1" smtClean="0">
                              <a:latin typeface="Cambria Math" panose="02040503050406030204" pitchFamily="18" charset="0"/>
                              <a:ea typeface="Cambria Math" panose="02040503050406030204" pitchFamily="18" charset="0"/>
                            </a:rPr>
                          </m:ctrlPr>
                        </m:dPr>
                        <m:e>
                          <m:r>
                            <m:rPr>
                              <m:sty m:val="p"/>
                            </m:rPr>
                            <a:rPr lang="en-GB" sz="2400" b="0" i="0" smtClean="0">
                              <a:latin typeface="Cambria Math" panose="02040503050406030204" pitchFamily="18" charset="0"/>
                              <a:ea typeface="Cambria Math" panose="02040503050406030204" pitchFamily="18" charset="0"/>
                            </a:rPr>
                            <m:t>x</m:t>
                          </m:r>
                          <m:r>
                            <a:rPr lang="en-GB" sz="2400" b="0" i="0" smtClean="0">
                              <a:latin typeface="Cambria Math" panose="02040503050406030204" pitchFamily="18" charset="0"/>
                              <a:ea typeface="Cambria Math" panose="02040503050406030204" pitchFamily="18" charset="0"/>
                            </a:rPr>
                            <m:t>=1</m:t>
                          </m:r>
                        </m:e>
                      </m:d>
                      <m:r>
                        <a:rPr lang="en-GB" sz="2400" b="0" i="1" smtClean="0">
                          <a:latin typeface="Cambria Math" panose="02040503050406030204" pitchFamily="18" charset="0"/>
                          <a:ea typeface="Cambria Math" panose="02040503050406030204" pitchFamily="18" charset="0"/>
                        </a:rPr>
                        <m:t>=</m:t>
                      </m:r>
                      <m:box>
                        <m:boxPr>
                          <m:ctrlPr>
                            <a:rPr lang="en-GB" sz="2400" b="0" i="1" smtClean="0">
                              <a:latin typeface="Cambria Math" panose="02040503050406030204" pitchFamily="18" charset="0"/>
                              <a:ea typeface="Cambria Math" panose="02040503050406030204" pitchFamily="18" charset="0"/>
                            </a:rPr>
                          </m:ctrlPr>
                        </m:boxPr>
                        <m:e>
                          <m:argPr>
                            <m:argSz m:val="-1"/>
                          </m:argPr>
                          <m:f>
                            <m:fPr>
                              <m:ctrlPr>
                                <a:rPr lang="en-GB" sz="2400" b="0" i="1" smtClean="0">
                                  <a:latin typeface="Cambria Math" panose="02040503050406030204" pitchFamily="18" charset="0"/>
                                  <a:ea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10</m:t>
                              </m:r>
                            </m:num>
                            <m:den>
                              <m:r>
                                <a:rPr lang="en-GB" sz="2400" b="0" i="1" smtClean="0">
                                  <a:latin typeface="Cambria Math" panose="02040503050406030204" pitchFamily="18" charset="0"/>
                                  <a:ea typeface="Cambria Math" panose="02040503050406030204" pitchFamily="18" charset="0"/>
                                </a:rPr>
                                <m:t>36</m:t>
                              </m:r>
                            </m:den>
                          </m:f>
                        </m:e>
                      </m:box>
                    </m:oMath>
                  </m:oMathPara>
                </a14:m>
                <a:endParaRPr lang="en-GB" sz="2400" b="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GB" sz="2400" b="0" i="0" smtClean="0">
                          <a:latin typeface="Cambria Math" panose="02040503050406030204" pitchFamily="18" charset="0"/>
                          <a:ea typeface="Cambria Math" panose="02040503050406030204" pitchFamily="18" charset="0"/>
                        </a:rPr>
                        <m:t>P</m:t>
                      </m:r>
                      <m:d>
                        <m:dPr>
                          <m:ctrlPr>
                            <a:rPr lang="en-GB" sz="2400" b="0" i="1" smtClean="0">
                              <a:latin typeface="Cambria Math" panose="02040503050406030204" pitchFamily="18" charset="0"/>
                              <a:ea typeface="Cambria Math" panose="02040503050406030204" pitchFamily="18" charset="0"/>
                            </a:rPr>
                          </m:ctrlPr>
                        </m:dPr>
                        <m:e>
                          <m:r>
                            <m:rPr>
                              <m:sty m:val="p"/>
                            </m:rPr>
                            <a:rPr lang="en-GB" sz="2400" b="0" i="0" smtClean="0">
                              <a:latin typeface="Cambria Math" panose="02040503050406030204" pitchFamily="18" charset="0"/>
                              <a:ea typeface="Cambria Math" panose="02040503050406030204" pitchFamily="18" charset="0"/>
                            </a:rPr>
                            <m:t>x</m:t>
                          </m:r>
                          <m:r>
                            <a:rPr lang="en-GB" sz="2400" b="0" i="0" smtClean="0">
                              <a:latin typeface="Cambria Math" panose="02040503050406030204" pitchFamily="18" charset="0"/>
                              <a:ea typeface="Cambria Math" panose="02040503050406030204" pitchFamily="18" charset="0"/>
                            </a:rPr>
                            <m:t>=2</m:t>
                          </m:r>
                        </m:e>
                      </m:d>
                      <m:r>
                        <a:rPr lang="en-GB" sz="2400" b="0" i="1" smtClean="0">
                          <a:latin typeface="Cambria Math" panose="02040503050406030204" pitchFamily="18" charset="0"/>
                          <a:ea typeface="Cambria Math" panose="02040503050406030204" pitchFamily="18" charset="0"/>
                        </a:rPr>
                        <m:t>=</m:t>
                      </m:r>
                      <m:box>
                        <m:boxPr>
                          <m:ctrlPr>
                            <a:rPr lang="en-GB" sz="2400" b="0" i="1" smtClean="0">
                              <a:latin typeface="Cambria Math" panose="02040503050406030204" pitchFamily="18" charset="0"/>
                              <a:ea typeface="Cambria Math" panose="02040503050406030204" pitchFamily="18" charset="0"/>
                            </a:rPr>
                          </m:ctrlPr>
                        </m:boxPr>
                        <m:e>
                          <m:argPr>
                            <m:argSz m:val="-1"/>
                          </m:argPr>
                          <m:f>
                            <m:fPr>
                              <m:ctrlPr>
                                <a:rPr lang="en-GB" sz="2400" b="0" i="1" smtClean="0">
                                  <a:latin typeface="Cambria Math" panose="02040503050406030204" pitchFamily="18" charset="0"/>
                                  <a:ea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1</m:t>
                              </m:r>
                            </m:num>
                            <m:den>
                              <m:r>
                                <a:rPr lang="en-GB" sz="2400" b="0" i="1" smtClean="0">
                                  <a:latin typeface="Cambria Math" panose="02040503050406030204" pitchFamily="18" charset="0"/>
                                  <a:ea typeface="Cambria Math" panose="02040503050406030204" pitchFamily="18" charset="0"/>
                                </a:rPr>
                                <m:t>36</m:t>
                              </m:r>
                            </m:den>
                          </m:f>
                        </m:e>
                      </m:box>
                    </m:oMath>
                  </m:oMathPara>
                </a14:m>
                <a:endParaRPr lang="en-GB" sz="2400" dirty="0">
                  <a:latin typeface="Cambria Math" panose="02040503050406030204" pitchFamily="18" charset="0"/>
                  <a:ea typeface="Cambria Math" panose="02040503050406030204" pitchFamily="18" charset="0"/>
                </a:endParaRPr>
              </a:p>
            </p:txBody>
          </p:sp>
        </mc:Choice>
        <mc:Fallback xmlns="">
          <p:sp>
            <p:nvSpPr>
              <p:cNvPr id="20" name="TextBox 19">
                <a:extLst>
                  <a:ext uri="{FF2B5EF4-FFF2-40B4-BE49-F238E27FC236}">
                    <a16:creationId xmlns:a16="http://schemas.microsoft.com/office/drawing/2014/main" id="{AD9AAFE4-FE3C-8555-4AD3-A5D8986D8E91}"/>
                  </a:ext>
                </a:extLst>
              </p:cNvPr>
              <p:cNvSpPr txBox="1">
                <a:spLocks noRot="1" noChangeAspect="1" noMove="1" noResize="1" noEditPoints="1" noAdjustHandles="1" noChangeArrowheads="1" noChangeShapeType="1" noTextEdit="1"/>
              </p:cNvSpPr>
              <p:nvPr/>
            </p:nvSpPr>
            <p:spPr>
              <a:xfrm>
                <a:off x="5556687" y="1515959"/>
                <a:ext cx="2459209" cy="1449179"/>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7D9C5B6-0807-AFEA-415D-91D88BAB4028}"/>
                  </a:ext>
                </a:extLst>
              </p:cNvPr>
              <p:cNvSpPr txBox="1"/>
              <p:nvPr/>
            </p:nvSpPr>
            <p:spPr>
              <a:xfrm>
                <a:off x="529759" y="2947868"/>
                <a:ext cx="5342477" cy="17142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ea typeface="Cambria Math" panose="02040503050406030204" pitchFamily="18" charset="0"/>
                          <a:cs typeface="Open Sans Light" pitchFamily="2" charset="0"/>
                        </a:rPr>
                        <m:t>𝜇</m:t>
                      </m:r>
                      <m:r>
                        <a:rPr lang="en-GB" sz="2400" b="0" i="1" smtClean="0">
                          <a:latin typeface="Cambria Math" panose="02040503050406030204" pitchFamily="18" charset="0"/>
                          <a:ea typeface="Cambria Math" panose="02040503050406030204" pitchFamily="18" charset="0"/>
                          <a:cs typeface="Open Sans Light" pitchFamily="2" charset="0"/>
                        </a:rPr>
                        <m:t> =</m:t>
                      </m:r>
                      <m:nary>
                        <m:naryPr>
                          <m:chr m:val="∑"/>
                          <m:supHide m:val="on"/>
                          <m:ctrlPr>
                            <a:rPr lang="en-GB" sz="2400" i="1" smtClean="0">
                              <a:latin typeface="Cambria Math" panose="02040503050406030204" pitchFamily="18" charset="0"/>
                              <a:ea typeface="Cambria Math" panose="02040503050406030204" pitchFamily="18" charset="0"/>
                              <a:cs typeface="Open Sans Light" pitchFamily="2" charset="0"/>
                            </a:rPr>
                          </m:ctrlPr>
                        </m:naryPr>
                        <m:sub>
                          <m:r>
                            <m:rPr>
                              <m:brk m:alnAt="7"/>
                            </m:rPr>
                            <a:rPr lang="en-GB" sz="2400" b="0" i="1" smtClean="0">
                              <a:latin typeface="Cambria Math" panose="02040503050406030204" pitchFamily="18" charset="0"/>
                              <a:ea typeface="Cambria Math" panose="02040503050406030204" pitchFamily="18" charset="0"/>
                              <a:cs typeface="Open Sans Light" pitchFamily="2" charset="0"/>
                            </a:rPr>
                            <m:t>𝑥</m:t>
                          </m:r>
                        </m:sub>
                        <m:sup/>
                        <m:e>
                          <m:r>
                            <a:rPr lang="en-GB" sz="2400" b="0" i="1" smtClean="0">
                              <a:latin typeface="Cambria Math" panose="02040503050406030204" pitchFamily="18" charset="0"/>
                              <a:ea typeface="Cambria Math" panose="02040503050406030204" pitchFamily="18" charset="0"/>
                              <a:cs typeface="Open Sans Light" pitchFamily="2" charset="0"/>
                            </a:rPr>
                            <m:t>[</m:t>
                          </m:r>
                          <m:r>
                            <a:rPr lang="en-GB" sz="2400" b="0" i="1" smtClean="0">
                              <a:latin typeface="Cambria Math" panose="02040503050406030204" pitchFamily="18" charset="0"/>
                              <a:ea typeface="Cambria Math" panose="02040503050406030204" pitchFamily="18" charset="0"/>
                              <a:cs typeface="Open Sans Light" pitchFamily="2" charset="0"/>
                            </a:rPr>
                            <m:t>𝑥</m:t>
                          </m:r>
                          <m:r>
                            <a:rPr lang="en-GB" sz="2400" b="0" i="1" smtClean="0">
                              <a:latin typeface="Cambria Math" panose="02040503050406030204" pitchFamily="18" charset="0"/>
                              <a:ea typeface="Cambria Math" panose="02040503050406030204" pitchFamily="18" charset="0"/>
                              <a:cs typeface="Open Sans Light" pitchFamily="2" charset="0"/>
                            </a:rPr>
                            <m:t>⋅</m:t>
                          </m:r>
                          <m:r>
                            <a:rPr lang="en-GB" sz="2400" b="0" i="1" smtClean="0">
                              <a:latin typeface="Cambria Math" panose="02040503050406030204" pitchFamily="18" charset="0"/>
                              <a:ea typeface="Cambria Math" panose="02040503050406030204" pitchFamily="18" charset="0"/>
                              <a:cs typeface="Open Sans Light" pitchFamily="2" charset="0"/>
                            </a:rPr>
                            <m:t>𝑃</m:t>
                          </m:r>
                          <m:d>
                            <m:dPr>
                              <m:ctrlPr>
                                <a:rPr lang="en-GB" sz="2400" i="1" smtClean="0">
                                  <a:latin typeface="Cambria Math" panose="02040503050406030204" pitchFamily="18" charset="0"/>
                                  <a:ea typeface="Cambria Math" panose="02040503050406030204" pitchFamily="18" charset="0"/>
                                  <a:cs typeface="Open Sans Light" pitchFamily="2" charset="0"/>
                                </a:rPr>
                              </m:ctrlPr>
                            </m:dPr>
                            <m:e>
                              <m:r>
                                <a:rPr lang="en-GB" sz="2400" b="0" i="1" smtClean="0">
                                  <a:latin typeface="Cambria Math" panose="02040503050406030204" pitchFamily="18" charset="0"/>
                                  <a:ea typeface="Cambria Math" panose="02040503050406030204" pitchFamily="18" charset="0"/>
                                  <a:cs typeface="Open Sans Light" pitchFamily="2" charset="0"/>
                                </a:rPr>
                                <m:t>𝑥</m:t>
                              </m:r>
                            </m:e>
                          </m:d>
                          <m:r>
                            <a:rPr lang="en-GB" sz="2400" b="0" i="1" smtClean="0">
                              <a:latin typeface="Cambria Math" panose="02040503050406030204" pitchFamily="18" charset="0"/>
                              <a:ea typeface="Cambria Math" panose="02040503050406030204" pitchFamily="18" charset="0"/>
                              <a:cs typeface="Open Sans Light" pitchFamily="2" charset="0"/>
                            </a:rPr>
                            <m:t>]</m:t>
                          </m:r>
                        </m:e>
                      </m:nary>
                      <m:r>
                        <a:rPr lang="en-GB" sz="2400" b="0" i="1" smtClean="0">
                          <a:latin typeface="Cambria Math" panose="02040503050406030204" pitchFamily="18" charset="0"/>
                          <a:ea typeface="Cambria Math" panose="02040503050406030204" pitchFamily="18" charset="0"/>
                          <a:cs typeface="Open Sans Light" pitchFamily="2" charset="0"/>
                        </a:rPr>
                        <m:t>=0⋅</m:t>
                      </m:r>
                      <m:f>
                        <m:fPr>
                          <m:ctrlPr>
                            <a:rPr lang="en-GB" sz="2400" b="0" i="1" smtClean="0">
                              <a:latin typeface="Cambria Math" panose="02040503050406030204" pitchFamily="18" charset="0"/>
                              <a:ea typeface="Cambria Math" panose="02040503050406030204" pitchFamily="18" charset="0"/>
                              <a:cs typeface="Open Sans Light" pitchFamily="2" charset="0"/>
                            </a:rPr>
                          </m:ctrlPr>
                        </m:fPr>
                        <m:num>
                          <m:r>
                            <a:rPr lang="en-GB" sz="2400" b="0" i="1" smtClean="0">
                              <a:latin typeface="Cambria Math" panose="02040503050406030204" pitchFamily="18" charset="0"/>
                              <a:ea typeface="Cambria Math" panose="02040503050406030204" pitchFamily="18" charset="0"/>
                              <a:cs typeface="Open Sans Light" pitchFamily="2" charset="0"/>
                            </a:rPr>
                            <m:t>25</m:t>
                          </m:r>
                        </m:num>
                        <m:den>
                          <m:r>
                            <a:rPr lang="en-GB" sz="2400" b="0" i="1" smtClean="0">
                              <a:latin typeface="Cambria Math" panose="02040503050406030204" pitchFamily="18" charset="0"/>
                              <a:ea typeface="Cambria Math" panose="02040503050406030204" pitchFamily="18" charset="0"/>
                              <a:cs typeface="Open Sans Light" pitchFamily="2" charset="0"/>
                            </a:rPr>
                            <m:t>36</m:t>
                          </m:r>
                        </m:den>
                      </m:f>
                      <m:r>
                        <a:rPr lang="en-GB" sz="2400" b="0" i="1" smtClean="0">
                          <a:latin typeface="Cambria Math" panose="02040503050406030204" pitchFamily="18" charset="0"/>
                          <a:ea typeface="Cambria Math" panose="02040503050406030204" pitchFamily="18" charset="0"/>
                          <a:cs typeface="Open Sans Light" pitchFamily="2" charset="0"/>
                        </a:rPr>
                        <m:t>+1⋅</m:t>
                      </m:r>
                      <m:f>
                        <m:fPr>
                          <m:ctrlPr>
                            <a:rPr lang="en-GB" sz="2400" b="0" i="1" smtClean="0">
                              <a:latin typeface="Cambria Math" panose="02040503050406030204" pitchFamily="18" charset="0"/>
                              <a:ea typeface="Cambria Math" panose="02040503050406030204" pitchFamily="18" charset="0"/>
                              <a:cs typeface="Open Sans Light" pitchFamily="2" charset="0"/>
                            </a:rPr>
                          </m:ctrlPr>
                        </m:fPr>
                        <m:num>
                          <m:r>
                            <a:rPr lang="en-GB" sz="2400" b="0" i="1" smtClean="0">
                              <a:latin typeface="Cambria Math" panose="02040503050406030204" pitchFamily="18" charset="0"/>
                              <a:ea typeface="Cambria Math" panose="02040503050406030204" pitchFamily="18" charset="0"/>
                              <a:cs typeface="Open Sans Light" pitchFamily="2" charset="0"/>
                            </a:rPr>
                            <m:t>10</m:t>
                          </m:r>
                        </m:num>
                        <m:den>
                          <m:r>
                            <a:rPr lang="en-GB" sz="2400" b="0" i="1" smtClean="0">
                              <a:latin typeface="Cambria Math" panose="02040503050406030204" pitchFamily="18" charset="0"/>
                              <a:ea typeface="Cambria Math" panose="02040503050406030204" pitchFamily="18" charset="0"/>
                              <a:cs typeface="Open Sans Light" pitchFamily="2" charset="0"/>
                            </a:rPr>
                            <m:t>36</m:t>
                          </m:r>
                        </m:den>
                      </m:f>
                      <m:r>
                        <a:rPr lang="en-GB" sz="2400" b="0" i="1" smtClean="0">
                          <a:latin typeface="Cambria Math" panose="02040503050406030204" pitchFamily="18" charset="0"/>
                          <a:ea typeface="Cambria Math" panose="02040503050406030204" pitchFamily="18" charset="0"/>
                          <a:cs typeface="Open Sans Light" pitchFamily="2" charset="0"/>
                        </a:rPr>
                        <m:t>+2⋅</m:t>
                      </m:r>
                      <m:f>
                        <m:fPr>
                          <m:ctrlPr>
                            <a:rPr lang="en-GB" sz="2400" b="0" i="1" smtClean="0">
                              <a:latin typeface="Cambria Math" panose="02040503050406030204" pitchFamily="18" charset="0"/>
                              <a:ea typeface="Cambria Math" panose="02040503050406030204" pitchFamily="18" charset="0"/>
                              <a:cs typeface="Open Sans Light" pitchFamily="2" charset="0"/>
                            </a:rPr>
                          </m:ctrlPr>
                        </m:fPr>
                        <m:num>
                          <m:r>
                            <a:rPr lang="en-GB" sz="2400" b="0" i="1" smtClean="0">
                              <a:latin typeface="Cambria Math" panose="02040503050406030204" pitchFamily="18" charset="0"/>
                              <a:ea typeface="Cambria Math" panose="02040503050406030204" pitchFamily="18" charset="0"/>
                              <a:cs typeface="Open Sans Light" pitchFamily="2" charset="0"/>
                            </a:rPr>
                            <m:t>1</m:t>
                          </m:r>
                        </m:num>
                        <m:den>
                          <m:r>
                            <a:rPr lang="en-GB" sz="2400" b="0" i="1" smtClean="0">
                              <a:latin typeface="Cambria Math" panose="02040503050406030204" pitchFamily="18" charset="0"/>
                              <a:ea typeface="Cambria Math" panose="02040503050406030204" pitchFamily="18" charset="0"/>
                              <a:cs typeface="Open Sans Light" pitchFamily="2" charset="0"/>
                            </a:rPr>
                            <m:t>36</m:t>
                          </m:r>
                        </m:den>
                      </m:f>
                      <m:r>
                        <a:rPr lang="en-GB" sz="2400" b="0" i="1" smtClean="0">
                          <a:latin typeface="Cambria Math" panose="02040503050406030204" pitchFamily="18" charset="0"/>
                          <a:ea typeface="Cambria Math" panose="02040503050406030204" pitchFamily="18" charset="0"/>
                          <a:cs typeface="Open Sans Light" pitchFamily="2" charset="0"/>
                        </a:rPr>
                        <m:t>=</m:t>
                      </m:r>
                      <m:f>
                        <m:fPr>
                          <m:ctrlPr>
                            <a:rPr lang="en-GB" sz="2400" b="0" i="1" smtClean="0">
                              <a:latin typeface="Cambria Math" panose="02040503050406030204" pitchFamily="18" charset="0"/>
                              <a:ea typeface="Cambria Math" panose="02040503050406030204" pitchFamily="18" charset="0"/>
                              <a:cs typeface="Open Sans Light" pitchFamily="2" charset="0"/>
                            </a:rPr>
                          </m:ctrlPr>
                        </m:fPr>
                        <m:num>
                          <m:r>
                            <a:rPr lang="en-GB" sz="2400" b="0" i="1" smtClean="0">
                              <a:latin typeface="Cambria Math" panose="02040503050406030204" pitchFamily="18" charset="0"/>
                              <a:ea typeface="Cambria Math" panose="02040503050406030204" pitchFamily="18" charset="0"/>
                              <a:cs typeface="Open Sans Light" pitchFamily="2" charset="0"/>
                            </a:rPr>
                            <m:t>12</m:t>
                          </m:r>
                        </m:num>
                        <m:den>
                          <m:r>
                            <a:rPr lang="en-GB" sz="2400" b="0" i="1" smtClean="0">
                              <a:latin typeface="Cambria Math" panose="02040503050406030204" pitchFamily="18" charset="0"/>
                              <a:ea typeface="Cambria Math" panose="02040503050406030204" pitchFamily="18" charset="0"/>
                              <a:cs typeface="Open Sans Light" pitchFamily="2" charset="0"/>
                            </a:rPr>
                            <m:t>36</m:t>
                          </m:r>
                        </m:den>
                      </m:f>
                      <m:r>
                        <a:rPr lang="en-GB" sz="2400" b="0" i="1" smtClean="0">
                          <a:latin typeface="Cambria Math" panose="02040503050406030204" pitchFamily="18" charset="0"/>
                          <a:ea typeface="Cambria Math" panose="02040503050406030204" pitchFamily="18" charset="0"/>
                          <a:cs typeface="Open Sans Light" pitchFamily="2" charset="0"/>
                        </a:rPr>
                        <m:t>=0.33</m:t>
                      </m:r>
                    </m:oMath>
                  </m:oMathPara>
                </a14:m>
                <a:endParaRPr lang="en-GB" sz="2400" i="1" dirty="0">
                  <a:latin typeface="Cambria Math" panose="02040503050406030204" pitchFamily="18" charset="0"/>
                  <a:ea typeface="Cambria Math" panose="02040503050406030204" pitchFamily="18" charset="0"/>
                  <a:cs typeface="Open Sans Light" pitchFamily="2" charset="0"/>
                </a:endParaRPr>
              </a:p>
            </p:txBody>
          </p:sp>
        </mc:Choice>
        <mc:Fallback xmlns="">
          <p:sp>
            <p:nvSpPr>
              <p:cNvPr id="3" name="TextBox 2">
                <a:extLst>
                  <a:ext uri="{FF2B5EF4-FFF2-40B4-BE49-F238E27FC236}">
                    <a16:creationId xmlns:a16="http://schemas.microsoft.com/office/drawing/2014/main" id="{67D9C5B6-0807-AFEA-415D-91D88BAB4028}"/>
                  </a:ext>
                </a:extLst>
              </p:cNvPr>
              <p:cNvSpPr txBox="1">
                <a:spLocks noRot="1" noChangeAspect="1" noMove="1" noResize="1" noEditPoints="1" noAdjustHandles="1" noChangeArrowheads="1" noChangeShapeType="1" noTextEdit="1"/>
              </p:cNvSpPr>
              <p:nvPr/>
            </p:nvSpPr>
            <p:spPr>
              <a:xfrm>
                <a:off x="529759" y="2947868"/>
                <a:ext cx="5342477" cy="171425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DE806B1-194D-15BD-343D-43EA8212B7E8}"/>
                  </a:ext>
                </a:extLst>
              </p:cNvPr>
              <p:cNvSpPr txBox="1"/>
              <p:nvPr/>
            </p:nvSpPr>
            <p:spPr>
              <a:xfrm>
                <a:off x="400739" y="4804353"/>
                <a:ext cx="6382614" cy="242855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GB" sz="2400" i="1" smtClean="0">
                              <a:latin typeface="Cambria Math" panose="02040503050406030204" pitchFamily="18" charset="0"/>
                              <a:ea typeface="Cambria Math" panose="02040503050406030204" pitchFamily="18" charset="0"/>
                              <a:cs typeface="Open Sans Light" pitchFamily="2" charset="0"/>
                            </a:rPr>
                          </m:ctrlPr>
                        </m:sSupPr>
                        <m:e>
                          <m:r>
                            <a:rPr lang="en-GB" sz="2400" b="0" i="1">
                              <a:latin typeface="Cambria Math" panose="02040503050406030204" pitchFamily="18" charset="0"/>
                              <a:ea typeface="Cambria Math" panose="02040503050406030204" pitchFamily="18" charset="0"/>
                              <a:cs typeface="Open Sans Light" pitchFamily="2" charset="0"/>
                            </a:rPr>
                            <m:t>𝜎</m:t>
                          </m:r>
                        </m:e>
                        <m:sup>
                          <m:r>
                            <a:rPr lang="en-GB" sz="2400" b="0" i="1">
                              <a:latin typeface="Cambria Math" panose="02040503050406030204" pitchFamily="18" charset="0"/>
                              <a:ea typeface="Cambria Math" panose="02040503050406030204" pitchFamily="18" charset="0"/>
                              <a:cs typeface="Open Sans Light" pitchFamily="2" charset="0"/>
                            </a:rPr>
                            <m:t>2</m:t>
                          </m:r>
                        </m:sup>
                      </m:sSup>
                      <m:r>
                        <a:rPr lang="en-GB" sz="2400" b="0" i="1">
                          <a:latin typeface="Cambria Math" panose="02040503050406030204" pitchFamily="18" charset="0"/>
                          <a:ea typeface="Cambria Math" panose="02040503050406030204" pitchFamily="18" charset="0"/>
                          <a:cs typeface="Open Sans Light" pitchFamily="2" charset="0"/>
                        </a:rPr>
                        <m:t>=</m:t>
                      </m:r>
                      <m:nary>
                        <m:naryPr>
                          <m:chr m:val="∑"/>
                          <m:supHide m:val="on"/>
                          <m:ctrlPr>
                            <a:rPr lang="en-GB" sz="2400" i="1" smtClean="0">
                              <a:latin typeface="Cambria Math" panose="02040503050406030204" pitchFamily="18" charset="0"/>
                              <a:ea typeface="Cambria Math" panose="02040503050406030204" pitchFamily="18" charset="0"/>
                              <a:cs typeface="Open Sans Light" pitchFamily="2" charset="0"/>
                            </a:rPr>
                          </m:ctrlPr>
                        </m:naryPr>
                        <m:sub>
                          <m:r>
                            <m:rPr>
                              <m:brk m:alnAt="7"/>
                            </m:rPr>
                            <a:rPr lang="en-GB" sz="2400" b="0" i="1">
                              <a:latin typeface="Cambria Math" panose="02040503050406030204" pitchFamily="18" charset="0"/>
                              <a:ea typeface="Cambria Math" panose="02040503050406030204" pitchFamily="18" charset="0"/>
                              <a:cs typeface="Open Sans Light" pitchFamily="2" charset="0"/>
                            </a:rPr>
                            <m:t>𝑥</m:t>
                          </m:r>
                        </m:sub>
                        <m:sup/>
                        <m:e>
                          <m:d>
                            <m:dPr>
                              <m:begChr m:val="["/>
                              <m:endChr m:val="]"/>
                              <m:ctrlPr>
                                <a:rPr lang="en-GB" sz="2400" i="1">
                                  <a:latin typeface="Cambria Math" panose="02040503050406030204" pitchFamily="18" charset="0"/>
                                  <a:ea typeface="Cambria Math" panose="02040503050406030204" pitchFamily="18" charset="0"/>
                                  <a:cs typeface="Open Sans Light" pitchFamily="2" charset="0"/>
                                </a:rPr>
                              </m:ctrlPr>
                            </m:dPr>
                            <m:e>
                              <m:sSup>
                                <m:sSupPr>
                                  <m:ctrlPr>
                                    <a:rPr lang="en-GB" sz="2400" i="1">
                                      <a:latin typeface="Cambria Math" panose="02040503050406030204" pitchFamily="18" charset="0"/>
                                      <a:ea typeface="Cambria Math" panose="02040503050406030204" pitchFamily="18" charset="0"/>
                                      <a:cs typeface="Open Sans Light" pitchFamily="2" charset="0"/>
                                    </a:rPr>
                                  </m:ctrlPr>
                                </m:sSupPr>
                                <m:e>
                                  <m:r>
                                    <a:rPr lang="en-GB" sz="2400" b="0" i="1">
                                      <a:latin typeface="Cambria Math" panose="02040503050406030204" pitchFamily="18" charset="0"/>
                                      <a:ea typeface="Cambria Math" panose="02040503050406030204" pitchFamily="18" charset="0"/>
                                      <a:cs typeface="Open Sans Light" pitchFamily="2" charset="0"/>
                                    </a:rPr>
                                    <m:t>𝑥</m:t>
                                  </m:r>
                                </m:e>
                                <m:sup>
                                  <m:r>
                                    <a:rPr lang="en-GB" sz="2400" b="0" i="1">
                                      <a:latin typeface="Cambria Math" panose="02040503050406030204" pitchFamily="18" charset="0"/>
                                      <a:ea typeface="Cambria Math" panose="02040503050406030204" pitchFamily="18" charset="0"/>
                                      <a:cs typeface="Open Sans Light" pitchFamily="2" charset="0"/>
                                    </a:rPr>
                                    <m:t>2</m:t>
                                  </m:r>
                                </m:sup>
                              </m:sSup>
                              <m:r>
                                <a:rPr lang="en-GB" sz="2400" b="0" i="1">
                                  <a:latin typeface="Cambria Math" panose="02040503050406030204" pitchFamily="18" charset="0"/>
                                  <a:ea typeface="Cambria Math" panose="02040503050406030204" pitchFamily="18" charset="0"/>
                                  <a:cs typeface="Open Sans Light" pitchFamily="2" charset="0"/>
                                </a:rPr>
                                <m:t>⋅</m:t>
                              </m:r>
                              <m:r>
                                <a:rPr lang="en-GB" sz="2400" b="0" i="1">
                                  <a:latin typeface="Cambria Math" panose="02040503050406030204" pitchFamily="18" charset="0"/>
                                  <a:ea typeface="Cambria Math" panose="02040503050406030204" pitchFamily="18" charset="0"/>
                                  <a:cs typeface="Open Sans Light" pitchFamily="2" charset="0"/>
                                </a:rPr>
                                <m:t>𝑃</m:t>
                              </m:r>
                              <m:d>
                                <m:dPr>
                                  <m:ctrlPr>
                                    <a:rPr lang="en-GB" sz="2400" i="1">
                                      <a:latin typeface="Cambria Math" panose="02040503050406030204" pitchFamily="18" charset="0"/>
                                      <a:ea typeface="Cambria Math" panose="02040503050406030204" pitchFamily="18" charset="0"/>
                                      <a:cs typeface="Open Sans Light" pitchFamily="2" charset="0"/>
                                    </a:rPr>
                                  </m:ctrlPr>
                                </m:dPr>
                                <m:e>
                                  <m:r>
                                    <a:rPr lang="en-GB" sz="2400" b="0" i="1">
                                      <a:latin typeface="Cambria Math" panose="02040503050406030204" pitchFamily="18" charset="0"/>
                                      <a:ea typeface="Cambria Math" panose="02040503050406030204" pitchFamily="18" charset="0"/>
                                      <a:cs typeface="Open Sans Light" pitchFamily="2" charset="0"/>
                                    </a:rPr>
                                    <m:t>𝑥</m:t>
                                  </m:r>
                                </m:e>
                              </m:d>
                            </m:e>
                          </m:d>
                          <m:r>
                            <a:rPr lang="en-GB" sz="2400" b="0" i="1">
                              <a:latin typeface="Cambria Math" panose="02040503050406030204" pitchFamily="18" charset="0"/>
                              <a:ea typeface="Cambria Math" panose="02040503050406030204" pitchFamily="18" charset="0"/>
                              <a:cs typeface="Open Sans Light" pitchFamily="2" charset="0"/>
                            </a:rPr>
                            <m:t>−</m:t>
                          </m:r>
                          <m:sSup>
                            <m:sSupPr>
                              <m:ctrlPr>
                                <a:rPr lang="en-GB" sz="2400" i="1">
                                  <a:latin typeface="Cambria Math" panose="02040503050406030204" pitchFamily="18" charset="0"/>
                                  <a:ea typeface="Cambria Math" panose="02040503050406030204" pitchFamily="18" charset="0"/>
                                  <a:cs typeface="Open Sans Light" pitchFamily="2" charset="0"/>
                                </a:rPr>
                              </m:ctrlPr>
                            </m:sSupPr>
                            <m:e>
                              <m:r>
                                <a:rPr lang="en-GB" sz="2400" b="0" i="1">
                                  <a:latin typeface="Cambria Math" panose="02040503050406030204" pitchFamily="18" charset="0"/>
                                  <a:ea typeface="Cambria Math" panose="02040503050406030204" pitchFamily="18" charset="0"/>
                                  <a:cs typeface="Open Sans Light" pitchFamily="2" charset="0"/>
                                </a:rPr>
                                <m:t>𝜇</m:t>
                              </m:r>
                            </m:e>
                            <m:sup>
                              <m:r>
                                <a:rPr lang="en-GB" sz="2400" b="0" i="1">
                                  <a:latin typeface="Cambria Math" panose="02040503050406030204" pitchFamily="18" charset="0"/>
                                  <a:ea typeface="Cambria Math" panose="02040503050406030204" pitchFamily="18" charset="0"/>
                                  <a:cs typeface="Open Sans Light" pitchFamily="2" charset="0"/>
                                </a:rPr>
                                <m:t>2</m:t>
                              </m:r>
                            </m:sup>
                          </m:sSup>
                        </m:e>
                      </m:nary>
                      <m:r>
                        <a:rPr lang="en-GB" sz="2400" b="0" i="1" smtClean="0">
                          <a:latin typeface="Cambria Math" panose="02040503050406030204" pitchFamily="18" charset="0"/>
                          <a:ea typeface="Cambria Math" panose="02040503050406030204" pitchFamily="18" charset="0"/>
                          <a:cs typeface="Open Sans Light" pitchFamily="2" charset="0"/>
                        </a:rPr>
                        <m:t>=</m:t>
                      </m:r>
                      <m:r>
                        <a:rPr lang="en-GB" sz="2400" i="1">
                          <a:latin typeface="Cambria Math" panose="02040503050406030204" pitchFamily="18" charset="0"/>
                          <a:ea typeface="Cambria Math" panose="02040503050406030204" pitchFamily="18" charset="0"/>
                          <a:cs typeface="Open Sans Light" pitchFamily="2" charset="0"/>
                        </a:rPr>
                        <m:t>0⋅</m:t>
                      </m:r>
                      <m:f>
                        <m:fPr>
                          <m:ctrlPr>
                            <a:rPr lang="en-GB" sz="2400" i="1">
                              <a:latin typeface="Cambria Math" panose="02040503050406030204" pitchFamily="18" charset="0"/>
                              <a:ea typeface="Cambria Math" panose="02040503050406030204" pitchFamily="18" charset="0"/>
                              <a:cs typeface="Open Sans Light" pitchFamily="2" charset="0"/>
                            </a:rPr>
                          </m:ctrlPr>
                        </m:fPr>
                        <m:num>
                          <m:r>
                            <a:rPr lang="en-GB" sz="2400" i="1">
                              <a:latin typeface="Cambria Math" panose="02040503050406030204" pitchFamily="18" charset="0"/>
                              <a:ea typeface="Cambria Math" panose="02040503050406030204" pitchFamily="18" charset="0"/>
                              <a:cs typeface="Open Sans Light" pitchFamily="2" charset="0"/>
                            </a:rPr>
                            <m:t>25</m:t>
                          </m:r>
                        </m:num>
                        <m:den>
                          <m:r>
                            <a:rPr lang="en-GB" sz="2400" i="1">
                              <a:latin typeface="Cambria Math" panose="02040503050406030204" pitchFamily="18" charset="0"/>
                              <a:ea typeface="Cambria Math" panose="02040503050406030204" pitchFamily="18" charset="0"/>
                              <a:cs typeface="Open Sans Light" pitchFamily="2" charset="0"/>
                            </a:rPr>
                            <m:t>36</m:t>
                          </m:r>
                        </m:den>
                      </m:f>
                      <m:r>
                        <a:rPr lang="en-GB" sz="2400" i="1">
                          <a:latin typeface="Cambria Math" panose="02040503050406030204" pitchFamily="18" charset="0"/>
                          <a:ea typeface="Cambria Math" panose="02040503050406030204" pitchFamily="18" charset="0"/>
                          <a:cs typeface="Open Sans Light" pitchFamily="2" charset="0"/>
                        </a:rPr>
                        <m:t>+1⋅</m:t>
                      </m:r>
                      <m:f>
                        <m:fPr>
                          <m:ctrlPr>
                            <a:rPr lang="en-GB" sz="2400" i="1">
                              <a:latin typeface="Cambria Math" panose="02040503050406030204" pitchFamily="18" charset="0"/>
                              <a:ea typeface="Cambria Math" panose="02040503050406030204" pitchFamily="18" charset="0"/>
                              <a:cs typeface="Open Sans Light" pitchFamily="2" charset="0"/>
                            </a:rPr>
                          </m:ctrlPr>
                        </m:fPr>
                        <m:num>
                          <m:r>
                            <a:rPr lang="en-GB" sz="2400" i="1">
                              <a:latin typeface="Cambria Math" panose="02040503050406030204" pitchFamily="18" charset="0"/>
                              <a:ea typeface="Cambria Math" panose="02040503050406030204" pitchFamily="18" charset="0"/>
                              <a:cs typeface="Open Sans Light" pitchFamily="2" charset="0"/>
                            </a:rPr>
                            <m:t>10</m:t>
                          </m:r>
                        </m:num>
                        <m:den>
                          <m:r>
                            <a:rPr lang="en-GB" sz="2400" i="1">
                              <a:latin typeface="Cambria Math" panose="02040503050406030204" pitchFamily="18" charset="0"/>
                              <a:ea typeface="Cambria Math" panose="02040503050406030204" pitchFamily="18" charset="0"/>
                              <a:cs typeface="Open Sans Light" pitchFamily="2" charset="0"/>
                            </a:rPr>
                            <m:t>36</m:t>
                          </m:r>
                        </m:den>
                      </m:f>
                      <m:r>
                        <a:rPr lang="en-GB" sz="2400" i="1">
                          <a:latin typeface="Cambria Math" panose="02040503050406030204" pitchFamily="18" charset="0"/>
                          <a:ea typeface="Cambria Math" panose="02040503050406030204" pitchFamily="18" charset="0"/>
                          <a:cs typeface="Open Sans Light" pitchFamily="2" charset="0"/>
                        </a:rPr>
                        <m:t>+</m:t>
                      </m:r>
                      <m:r>
                        <a:rPr lang="en-GB" sz="2400" b="0" i="1" smtClean="0">
                          <a:latin typeface="Cambria Math" panose="02040503050406030204" pitchFamily="18" charset="0"/>
                          <a:ea typeface="Cambria Math" panose="02040503050406030204" pitchFamily="18" charset="0"/>
                          <a:cs typeface="Open Sans Light" pitchFamily="2" charset="0"/>
                        </a:rPr>
                        <m:t>4</m:t>
                      </m:r>
                      <m:r>
                        <a:rPr lang="en-GB" sz="2400" i="1">
                          <a:latin typeface="Cambria Math" panose="02040503050406030204" pitchFamily="18" charset="0"/>
                          <a:ea typeface="Cambria Math" panose="02040503050406030204" pitchFamily="18" charset="0"/>
                          <a:cs typeface="Open Sans Light" pitchFamily="2" charset="0"/>
                        </a:rPr>
                        <m:t>⋅</m:t>
                      </m:r>
                      <m:f>
                        <m:fPr>
                          <m:ctrlPr>
                            <a:rPr lang="en-GB" sz="2400" i="1">
                              <a:latin typeface="Cambria Math" panose="02040503050406030204" pitchFamily="18" charset="0"/>
                              <a:ea typeface="Cambria Math" panose="02040503050406030204" pitchFamily="18" charset="0"/>
                              <a:cs typeface="Open Sans Light" pitchFamily="2" charset="0"/>
                            </a:rPr>
                          </m:ctrlPr>
                        </m:fPr>
                        <m:num>
                          <m:r>
                            <a:rPr lang="en-GB" sz="2400" i="1">
                              <a:latin typeface="Cambria Math" panose="02040503050406030204" pitchFamily="18" charset="0"/>
                              <a:ea typeface="Cambria Math" panose="02040503050406030204" pitchFamily="18" charset="0"/>
                              <a:cs typeface="Open Sans Light" pitchFamily="2" charset="0"/>
                            </a:rPr>
                            <m:t>1</m:t>
                          </m:r>
                        </m:num>
                        <m:den>
                          <m:r>
                            <a:rPr lang="en-GB" sz="2400" i="1">
                              <a:latin typeface="Cambria Math" panose="02040503050406030204" pitchFamily="18" charset="0"/>
                              <a:ea typeface="Cambria Math" panose="02040503050406030204" pitchFamily="18" charset="0"/>
                              <a:cs typeface="Open Sans Light" pitchFamily="2" charset="0"/>
                            </a:rPr>
                            <m:t>36</m:t>
                          </m:r>
                        </m:den>
                      </m:f>
                      <m:r>
                        <a:rPr lang="en-GB" sz="2400" b="0" i="1" smtClean="0">
                          <a:latin typeface="Cambria Math" panose="02040503050406030204" pitchFamily="18" charset="0"/>
                          <a:ea typeface="Cambria Math" panose="02040503050406030204" pitchFamily="18" charset="0"/>
                          <a:cs typeface="Open Sans Light" pitchFamily="2" charset="0"/>
                        </a:rPr>
                        <m:t>−0.19= </m:t>
                      </m:r>
                      <m:f>
                        <m:fPr>
                          <m:ctrlPr>
                            <a:rPr lang="en-GB" sz="2400" b="0" i="1" smtClean="0">
                              <a:latin typeface="Cambria Math" panose="02040503050406030204" pitchFamily="18" charset="0"/>
                              <a:ea typeface="Cambria Math" panose="02040503050406030204" pitchFamily="18" charset="0"/>
                              <a:cs typeface="Open Sans Light" pitchFamily="2" charset="0"/>
                            </a:rPr>
                          </m:ctrlPr>
                        </m:fPr>
                        <m:num>
                          <m:r>
                            <a:rPr lang="en-GB" sz="2400" b="0" i="1" smtClean="0">
                              <a:latin typeface="Cambria Math" panose="02040503050406030204" pitchFamily="18" charset="0"/>
                              <a:ea typeface="Cambria Math" panose="02040503050406030204" pitchFamily="18" charset="0"/>
                              <a:cs typeface="Open Sans Light" pitchFamily="2" charset="0"/>
                            </a:rPr>
                            <m:t>14</m:t>
                          </m:r>
                        </m:num>
                        <m:den>
                          <m:r>
                            <a:rPr lang="en-GB" sz="2400" b="0" i="1" smtClean="0">
                              <a:latin typeface="Cambria Math" panose="02040503050406030204" pitchFamily="18" charset="0"/>
                              <a:ea typeface="Cambria Math" panose="02040503050406030204" pitchFamily="18" charset="0"/>
                              <a:cs typeface="Open Sans Light" pitchFamily="2" charset="0"/>
                            </a:rPr>
                            <m:t>36</m:t>
                          </m:r>
                        </m:den>
                      </m:f>
                      <m:r>
                        <a:rPr lang="en-GB" sz="2400" b="0" i="1" smtClean="0">
                          <a:latin typeface="Cambria Math" panose="02040503050406030204" pitchFamily="18" charset="0"/>
                          <a:ea typeface="Cambria Math" panose="02040503050406030204" pitchFamily="18" charset="0"/>
                          <a:cs typeface="Open Sans Light" pitchFamily="2" charset="0"/>
                        </a:rPr>
                        <m:t>−0.19=0.39−0.19=0.2</m:t>
                      </m:r>
                    </m:oMath>
                  </m:oMathPara>
                </a14:m>
                <a:endParaRPr lang="en-GB" sz="2400" i="1" dirty="0">
                  <a:latin typeface="Cambria Math" panose="02040503050406030204" pitchFamily="18" charset="0"/>
                  <a:ea typeface="Cambria Math" panose="02040503050406030204" pitchFamily="18" charset="0"/>
                  <a:cs typeface="Open Sans Light" pitchFamily="2" charset="0"/>
                </a:endParaRPr>
              </a:p>
              <a:p>
                <a:pPr algn="ctr"/>
                <a:endParaRPr lang="en-GB" sz="2400" i="1" dirty="0">
                  <a:latin typeface="Cambria Math" panose="02040503050406030204" pitchFamily="18" charset="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5DE806B1-194D-15BD-343D-43EA8212B7E8}"/>
                  </a:ext>
                </a:extLst>
              </p:cNvPr>
              <p:cNvSpPr txBox="1">
                <a:spLocks noRot="1" noChangeAspect="1" noMove="1" noResize="1" noEditPoints="1" noAdjustHandles="1" noChangeArrowheads="1" noChangeShapeType="1" noTextEdit="1"/>
              </p:cNvSpPr>
              <p:nvPr/>
            </p:nvSpPr>
            <p:spPr>
              <a:xfrm>
                <a:off x="400739" y="4804353"/>
                <a:ext cx="6382614" cy="2428550"/>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28B33F0-3147-FD6B-FD45-D34304611DBB}"/>
                  </a:ext>
                </a:extLst>
              </p:cNvPr>
              <p:cNvSpPr txBox="1"/>
              <p:nvPr/>
            </p:nvSpPr>
            <p:spPr>
              <a:xfrm>
                <a:off x="3965473" y="4707403"/>
                <a:ext cx="6158284" cy="505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ea typeface="Cambria Math" panose="02040503050406030204" pitchFamily="18" charset="0"/>
                          <a:cs typeface="Open Sans Light" pitchFamily="2" charset="0"/>
                        </a:rPr>
                        <m:t>𝜎</m:t>
                      </m:r>
                      <m:r>
                        <a:rPr lang="en-GB" sz="2400" b="0" i="1" smtClean="0">
                          <a:latin typeface="Cambria Math" panose="02040503050406030204" pitchFamily="18" charset="0"/>
                          <a:ea typeface="Cambria Math" panose="02040503050406030204" pitchFamily="18" charset="0"/>
                          <a:cs typeface="Open Sans Light" pitchFamily="2" charset="0"/>
                        </a:rPr>
                        <m:t>=</m:t>
                      </m:r>
                      <m:rad>
                        <m:radPr>
                          <m:degHide m:val="on"/>
                          <m:ctrlPr>
                            <a:rPr lang="en-GB" sz="2400" b="0" i="1" smtClean="0">
                              <a:latin typeface="Cambria Math" panose="02040503050406030204" pitchFamily="18" charset="0"/>
                              <a:ea typeface="Cambria Math" panose="02040503050406030204" pitchFamily="18" charset="0"/>
                              <a:cs typeface="Open Sans Light" pitchFamily="2" charset="0"/>
                            </a:rPr>
                          </m:ctrlPr>
                        </m:radPr>
                        <m:deg/>
                        <m:e>
                          <m:r>
                            <a:rPr lang="en-GB" sz="2400" b="0" i="1" smtClean="0">
                              <a:latin typeface="Cambria Math" panose="02040503050406030204" pitchFamily="18" charset="0"/>
                              <a:ea typeface="Cambria Math" panose="02040503050406030204" pitchFamily="18" charset="0"/>
                              <a:cs typeface="Open Sans Light" pitchFamily="2" charset="0"/>
                            </a:rPr>
                            <m:t>0.2</m:t>
                          </m:r>
                        </m:e>
                      </m:rad>
                      <m:r>
                        <a:rPr lang="en-GB" sz="2400" b="0" i="1" smtClean="0">
                          <a:latin typeface="Cambria Math" panose="02040503050406030204" pitchFamily="18" charset="0"/>
                          <a:ea typeface="Cambria Math" panose="02040503050406030204" pitchFamily="18" charset="0"/>
                          <a:cs typeface="Open Sans Light" pitchFamily="2" charset="0"/>
                        </a:rPr>
                        <m:t>=0.45</m:t>
                      </m:r>
                    </m:oMath>
                  </m:oMathPara>
                </a14:m>
                <a:endParaRPr lang="en-GB" sz="2400" dirty="0"/>
              </a:p>
            </p:txBody>
          </p:sp>
        </mc:Choice>
        <mc:Fallback xmlns="">
          <p:sp>
            <p:nvSpPr>
              <p:cNvPr id="7" name="TextBox 6">
                <a:extLst>
                  <a:ext uri="{FF2B5EF4-FFF2-40B4-BE49-F238E27FC236}">
                    <a16:creationId xmlns:a16="http://schemas.microsoft.com/office/drawing/2014/main" id="{428B33F0-3147-FD6B-FD45-D34304611DBB}"/>
                  </a:ext>
                </a:extLst>
              </p:cNvPr>
              <p:cNvSpPr txBox="1">
                <a:spLocks noRot="1" noChangeAspect="1" noMove="1" noResize="1" noEditPoints="1" noAdjustHandles="1" noChangeArrowheads="1" noChangeShapeType="1" noTextEdit="1"/>
              </p:cNvSpPr>
              <p:nvPr/>
            </p:nvSpPr>
            <p:spPr>
              <a:xfrm>
                <a:off x="3965473" y="4707403"/>
                <a:ext cx="6158284" cy="505203"/>
              </a:xfrm>
              <a:prstGeom prst="rect">
                <a:avLst/>
              </a:prstGeom>
              <a:blipFill>
                <a:blip r:embed="rId9"/>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638021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USUAL/UNUSUAL VALUES</a:t>
            </a:r>
          </a:p>
        </p:txBody>
      </p:sp>
      <p:pic>
        <p:nvPicPr>
          <p:cNvPr id="13" name="Picture 12" descr="A pair of dice with black dots&#10;&#10;Description automatically generated">
            <a:extLst>
              <a:ext uri="{FF2B5EF4-FFF2-40B4-BE49-F238E27FC236}">
                <a16:creationId xmlns:a16="http://schemas.microsoft.com/office/drawing/2014/main" id="{1005C9AF-E981-B5CF-4CF9-D11264C21C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467" y="2801262"/>
            <a:ext cx="1909632" cy="1909632"/>
          </a:xfrm>
          <a:prstGeom prst="rect">
            <a:avLst/>
          </a:prstGeom>
        </p:spPr>
      </p:pic>
      <p:sp>
        <p:nvSpPr>
          <p:cNvPr id="14" name="TextBox 13">
            <a:extLst>
              <a:ext uri="{FF2B5EF4-FFF2-40B4-BE49-F238E27FC236}">
                <a16:creationId xmlns:a16="http://schemas.microsoft.com/office/drawing/2014/main" id="{80FAACB6-C29A-6AEA-D82E-6820C6F38CF0}"/>
              </a:ext>
            </a:extLst>
          </p:cNvPr>
          <p:cNvSpPr txBox="1"/>
          <p:nvPr/>
        </p:nvSpPr>
        <p:spPr>
          <a:xfrm>
            <a:off x="2426099" y="3178236"/>
            <a:ext cx="3169403" cy="923330"/>
          </a:xfrm>
          <a:prstGeom prst="rect">
            <a:avLst/>
          </a:prstGeom>
          <a:noFill/>
        </p:spPr>
        <p:txBody>
          <a:bodyPr wrap="square" rtlCol="0">
            <a:spAutoFit/>
          </a:bodyPr>
          <a:lstStyle/>
          <a:p>
            <a:r>
              <a:rPr lang="en-GB" dirty="0">
                <a:latin typeface="Open Sans Light" pitchFamily="2" charset="0"/>
                <a:ea typeface="Open Sans Light" pitchFamily="2" charset="0"/>
                <a:cs typeface="Open Sans Light" pitchFamily="2" charset="0"/>
              </a:rPr>
              <a:t>- roll 6-sided dice 2 times</a:t>
            </a:r>
          </a:p>
          <a:p>
            <a:r>
              <a:rPr lang="en-GB" dirty="0">
                <a:latin typeface="Cambria Math" panose="02040503050406030204" pitchFamily="18" charset="0"/>
                <a:ea typeface="Cambria Math" panose="02040503050406030204" pitchFamily="18" charset="0"/>
                <a:cs typeface="Open Sans Light" pitchFamily="2" charset="0"/>
              </a:rPr>
              <a:t>- x = number of 6s we get</a:t>
            </a:r>
          </a:p>
          <a:p>
            <a:r>
              <a:rPr lang="en-GB" dirty="0">
                <a:latin typeface="Open Sans Light" pitchFamily="2" charset="0"/>
                <a:ea typeface="Open Sans Light" pitchFamily="2" charset="0"/>
                <a:cs typeface="Open Sans Light" pitchFamily="2" charset="0"/>
              </a:rPr>
              <a:t>- classical probability</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D9AAFE4-FE3C-8555-4AD3-A5D8986D8E91}"/>
                  </a:ext>
                </a:extLst>
              </p:cNvPr>
              <p:cNvSpPr txBox="1"/>
              <p:nvPr/>
            </p:nvSpPr>
            <p:spPr>
              <a:xfrm>
                <a:off x="5424950" y="3066464"/>
                <a:ext cx="2459209" cy="14491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sz="2400" b="0" i="0" smtClean="0">
                          <a:latin typeface="Cambria Math" panose="02040503050406030204" pitchFamily="18" charset="0"/>
                          <a:ea typeface="Cambria Math" panose="02040503050406030204" pitchFamily="18" charset="0"/>
                        </a:rPr>
                        <m:t>P</m:t>
                      </m:r>
                      <m:d>
                        <m:dPr>
                          <m:ctrlPr>
                            <a:rPr lang="en-GB" sz="2400" b="0" i="1" smtClean="0">
                              <a:latin typeface="Cambria Math" panose="02040503050406030204" pitchFamily="18" charset="0"/>
                              <a:ea typeface="Cambria Math" panose="02040503050406030204" pitchFamily="18" charset="0"/>
                            </a:rPr>
                          </m:ctrlPr>
                        </m:dPr>
                        <m:e>
                          <m:r>
                            <m:rPr>
                              <m:sty m:val="p"/>
                            </m:rPr>
                            <a:rPr lang="en-GB" sz="2400" b="0" i="0" smtClean="0">
                              <a:latin typeface="Cambria Math" panose="02040503050406030204" pitchFamily="18" charset="0"/>
                              <a:ea typeface="Cambria Math" panose="02040503050406030204" pitchFamily="18" charset="0"/>
                            </a:rPr>
                            <m:t>x</m:t>
                          </m:r>
                          <m:r>
                            <a:rPr lang="en-GB" sz="2400" b="0" i="0" smtClean="0">
                              <a:latin typeface="Cambria Math" panose="02040503050406030204" pitchFamily="18" charset="0"/>
                              <a:ea typeface="Cambria Math" panose="02040503050406030204" pitchFamily="18" charset="0"/>
                            </a:rPr>
                            <m:t>=0</m:t>
                          </m:r>
                        </m:e>
                      </m:d>
                      <m:r>
                        <a:rPr lang="en-GB" sz="2400" b="0" i="1" smtClean="0">
                          <a:latin typeface="Cambria Math" panose="02040503050406030204" pitchFamily="18" charset="0"/>
                          <a:ea typeface="Cambria Math" panose="02040503050406030204" pitchFamily="18" charset="0"/>
                        </a:rPr>
                        <m:t>=</m:t>
                      </m:r>
                      <m:box>
                        <m:boxPr>
                          <m:ctrlPr>
                            <a:rPr lang="en-GB" sz="2400" b="0" i="1" smtClean="0">
                              <a:latin typeface="Cambria Math" panose="02040503050406030204" pitchFamily="18" charset="0"/>
                              <a:ea typeface="Cambria Math" panose="02040503050406030204" pitchFamily="18" charset="0"/>
                            </a:rPr>
                          </m:ctrlPr>
                        </m:boxPr>
                        <m:e>
                          <m:argPr>
                            <m:argSz m:val="-1"/>
                          </m:argPr>
                          <m:f>
                            <m:fPr>
                              <m:ctrlPr>
                                <a:rPr lang="en-GB" sz="2400" b="0" i="1" smtClean="0">
                                  <a:latin typeface="Cambria Math" panose="02040503050406030204" pitchFamily="18" charset="0"/>
                                  <a:ea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25</m:t>
                              </m:r>
                            </m:num>
                            <m:den>
                              <m:r>
                                <a:rPr lang="en-GB" sz="2400" b="0" i="1" smtClean="0">
                                  <a:latin typeface="Cambria Math" panose="02040503050406030204" pitchFamily="18" charset="0"/>
                                  <a:ea typeface="Cambria Math" panose="02040503050406030204" pitchFamily="18" charset="0"/>
                                </a:rPr>
                                <m:t>36</m:t>
                              </m:r>
                            </m:den>
                          </m:f>
                        </m:e>
                      </m:box>
                    </m:oMath>
                  </m:oMathPara>
                </a14:m>
                <a:endParaRPr lang="en-GB" sz="24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GB" sz="2400" b="0" i="0" smtClean="0">
                          <a:latin typeface="Cambria Math" panose="02040503050406030204" pitchFamily="18" charset="0"/>
                          <a:ea typeface="Cambria Math" panose="02040503050406030204" pitchFamily="18" charset="0"/>
                        </a:rPr>
                        <m:t>P</m:t>
                      </m:r>
                      <m:d>
                        <m:dPr>
                          <m:ctrlPr>
                            <a:rPr lang="en-GB" sz="2400" b="0" i="1" smtClean="0">
                              <a:latin typeface="Cambria Math" panose="02040503050406030204" pitchFamily="18" charset="0"/>
                              <a:ea typeface="Cambria Math" panose="02040503050406030204" pitchFamily="18" charset="0"/>
                            </a:rPr>
                          </m:ctrlPr>
                        </m:dPr>
                        <m:e>
                          <m:r>
                            <m:rPr>
                              <m:sty m:val="p"/>
                            </m:rPr>
                            <a:rPr lang="en-GB" sz="2400" b="0" i="0" smtClean="0">
                              <a:latin typeface="Cambria Math" panose="02040503050406030204" pitchFamily="18" charset="0"/>
                              <a:ea typeface="Cambria Math" panose="02040503050406030204" pitchFamily="18" charset="0"/>
                            </a:rPr>
                            <m:t>x</m:t>
                          </m:r>
                          <m:r>
                            <a:rPr lang="en-GB" sz="2400" b="0" i="0" smtClean="0">
                              <a:latin typeface="Cambria Math" panose="02040503050406030204" pitchFamily="18" charset="0"/>
                              <a:ea typeface="Cambria Math" panose="02040503050406030204" pitchFamily="18" charset="0"/>
                            </a:rPr>
                            <m:t>=1</m:t>
                          </m:r>
                        </m:e>
                      </m:d>
                      <m:r>
                        <a:rPr lang="en-GB" sz="2400" b="0" i="1" smtClean="0">
                          <a:latin typeface="Cambria Math" panose="02040503050406030204" pitchFamily="18" charset="0"/>
                          <a:ea typeface="Cambria Math" panose="02040503050406030204" pitchFamily="18" charset="0"/>
                        </a:rPr>
                        <m:t>=</m:t>
                      </m:r>
                      <m:box>
                        <m:boxPr>
                          <m:ctrlPr>
                            <a:rPr lang="en-GB" sz="2400" b="0" i="1" smtClean="0">
                              <a:latin typeface="Cambria Math" panose="02040503050406030204" pitchFamily="18" charset="0"/>
                              <a:ea typeface="Cambria Math" panose="02040503050406030204" pitchFamily="18" charset="0"/>
                            </a:rPr>
                          </m:ctrlPr>
                        </m:boxPr>
                        <m:e>
                          <m:argPr>
                            <m:argSz m:val="-1"/>
                          </m:argPr>
                          <m:f>
                            <m:fPr>
                              <m:ctrlPr>
                                <a:rPr lang="en-GB" sz="2400" b="0" i="1" smtClean="0">
                                  <a:latin typeface="Cambria Math" panose="02040503050406030204" pitchFamily="18" charset="0"/>
                                  <a:ea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10</m:t>
                              </m:r>
                            </m:num>
                            <m:den>
                              <m:r>
                                <a:rPr lang="en-GB" sz="2400" b="0" i="1" smtClean="0">
                                  <a:latin typeface="Cambria Math" panose="02040503050406030204" pitchFamily="18" charset="0"/>
                                  <a:ea typeface="Cambria Math" panose="02040503050406030204" pitchFamily="18" charset="0"/>
                                </a:rPr>
                                <m:t>36</m:t>
                              </m:r>
                            </m:den>
                          </m:f>
                        </m:e>
                      </m:box>
                    </m:oMath>
                  </m:oMathPara>
                </a14:m>
                <a:endParaRPr lang="en-GB" sz="2400" b="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GB" sz="2400" b="0" i="0" smtClean="0">
                          <a:latin typeface="Cambria Math" panose="02040503050406030204" pitchFamily="18" charset="0"/>
                          <a:ea typeface="Cambria Math" panose="02040503050406030204" pitchFamily="18" charset="0"/>
                        </a:rPr>
                        <m:t>P</m:t>
                      </m:r>
                      <m:d>
                        <m:dPr>
                          <m:ctrlPr>
                            <a:rPr lang="en-GB" sz="2400" b="0" i="1" smtClean="0">
                              <a:latin typeface="Cambria Math" panose="02040503050406030204" pitchFamily="18" charset="0"/>
                              <a:ea typeface="Cambria Math" panose="02040503050406030204" pitchFamily="18" charset="0"/>
                            </a:rPr>
                          </m:ctrlPr>
                        </m:dPr>
                        <m:e>
                          <m:r>
                            <m:rPr>
                              <m:sty m:val="p"/>
                            </m:rPr>
                            <a:rPr lang="en-GB" sz="2400" b="0" i="0" smtClean="0">
                              <a:latin typeface="Cambria Math" panose="02040503050406030204" pitchFamily="18" charset="0"/>
                              <a:ea typeface="Cambria Math" panose="02040503050406030204" pitchFamily="18" charset="0"/>
                            </a:rPr>
                            <m:t>x</m:t>
                          </m:r>
                          <m:r>
                            <a:rPr lang="en-GB" sz="2400" b="0" i="0" smtClean="0">
                              <a:latin typeface="Cambria Math" panose="02040503050406030204" pitchFamily="18" charset="0"/>
                              <a:ea typeface="Cambria Math" panose="02040503050406030204" pitchFamily="18" charset="0"/>
                            </a:rPr>
                            <m:t>=2</m:t>
                          </m:r>
                        </m:e>
                      </m:d>
                      <m:r>
                        <a:rPr lang="en-GB" sz="2400" b="0" i="1" smtClean="0">
                          <a:latin typeface="Cambria Math" panose="02040503050406030204" pitchFamily="18" charset="0"/>
                          <a:ea typeface="Cambria Math" panose="02040503050406030204" pitchFamily="18" charset="0"/>
                        </a:rPr>
                        <m:t>=</m:t>
                      </m:r>
                      <m:box>
                        <m:boxPr>
                          <m:ctrlPr>
                            <a:rPr lang="en-GB" sz="2400" b="0" i="1" smtClean="0">
                              <a:latin typeface="Cambria Math" panose="02040503050406030204" pitchFamily="18" charset="0"/>
                              <a:ea typeface="Cambria Math" panose="02040503050406030204" pitchFamily="18" charset="0"/>
                            </a:rPr>
                          </m:ctrlPr>
                        </m:boxPr>
                        <m:e>
                          <m:argPr>
                            <m:argSz m:val="-1"/>
                          </m:argPr>
                          <m:f>
                            <m:fPr>
                              <m:ctrlPr>
                                <a:rPr lang="en-GB" sz="2400" b="0" i="1" smtClean="0">
                                  <a:latin typeface="Cambria Math" panose="02040503050406030204" pitchFamily="18" charset="0"/>
                                  <a:ea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1</m:t>
                              </m:r>
                            </m:num>
                            <m:den>
                              <m:r>
                                <a:rPr lang="en-GB" sz="2400" b="0" i="1" smtClean="0">
                                  <a:latin typeface="Cambria Math" panose="02040503050406030204" pitchFamily="18" charset="0"/>
                                  <a:ea typeface="Cambria Math" panose="02040503050406030204" pitchFamily="18" charset="0"/>
                                </a:rPr>
                                <m:t>36</m:t>
                              </m:r>
                            </m:den>
                          </m:f>
                        </m:e>
                      </m:box>
                    </m:oMath>
                  </m:oMathPara>
                </a14:m>
                <a:endParaRPr lang="en-GB" sz="2400" dirty="0">
                  <a:latin typeface="Cambria Math" panose="02040503050406030204" pitchFamily="18" charset="0"/>
                  <a:ea typeface="Cambria Math" panose="02040503050406030204" pitchFamily="18" charset="0"/>
                </a:endParaRPr>
              </a:p>
            </p:txBody>
          </p:sp>
        </mc:Choice>
        <mc:Fallback xmlns="">
          <p:sp>
            <p:nvSpPr>
              <p:cNvPr id="20" name="TextBox 19">
                <a:extLst>
                  <a:ext uri="{FF2B5EF4-FFF2-40B4-BE49-F238E27FC236}">
                    <a16:creationId xmlns:a16="http://schemas.microsoft.com/office/drawing/2014/main" id="{AD9AAFE4-FE3C-8555-4AD3-A5D8986D8E91}"/>
                  </a:ext>
                </a:extLst>
              </p:cNvPr>
              <p:cNvSpPr txBox="1">
                <a:spLocks noRot="1" noChangeAspect="1" noMove="1" noResize="1" noEditPoints="1" noAdjustHandles="1" noChangeArrowheads="1" noChangeShapeType="1" noTextEdit="1"/>
              </p:cNvSpPr>
              <p:nvPr/>
            </p:nvSpPr>
            <p:spPr>
              <a:xfrm>
                <a:off x="5424950" y="3066464"/>
                <a:ext cx="2459209" cy="1449179"/>
              </a:xfrm>
              <a:prstGeom prst="rect">
                <a:avLst/>
              </a:prstGeom>
              <a:blipFill>
                <a:blip r:embed="rId6"/>
                <a:stretch>
                  <a:fillRect/>
                </a:stretch>
              </a:blipFill>
            </p:spPr>
            <p:txBody>
              <a:bodyPr/>
              <a:lstStyle/>
              <a:p>
                <a:r>
                  <a:rPr lang="en-GB">
                    <a:noFill/>
                  </a:rPr>
                  <a:t> </a:t>
                </a:r>
              </a:p>
            </p:txBody>
          </p:sp>
        </mc:Fallback>
      </mc:AlternateContent>
      <p:sp>
        <p:nvSpPr>
          <p:cNvPr id="6" name="Rectangle 5">
            <a:extLst>
              <a:ext uri="{FF2B5EF4-FFF2-40B4-BE49-F238E27FC236}">
                <a16:creationId xmlns:a16="http://schemas.microsoft.com/office/drawing/2014/main" id="{60FF8FCA-4CAC-C27E-E663-3E8FFA1CFE99}"/>
              </a:ext>
            </a:extLst>
          </p:cNvPr>
          <p:cNvSpPr/>
          <p:nvPr/>
        </p:nvSpPr>
        <p:spPr>
          <a:xfrm>
            <a:off x="400739" y="4710894"/>
            <a:ext cx="7948131" cy="2070650"/>
          </a:xfrm>
          <a:prstGeom prst="rect">
            <a:avLst/>
          </a:prstGeom>
          <a:solidFill>
            <a:srgbClr val="00B050">
              <a:alpha val="3607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endParaRPr lang="en-GB" sz="2800" b="1" dirty="0">
              <a:latin typeface="Cambria Math" panose="02040503050406030204" pitchFamily="18" charset="0"/>
              <a:ea typeface="Cambria Math" panose="02040503050406030204" pitchFamily="18" charset="0"/>
              <a:cs typeface="Open Sans Light" pitchFamily="2"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58E61DF-782E-6589-A7E1-D5E3E73FF00E}"/>
                  </a:ext>
                </a:extLst>
              </p:cNvPr>
              <p:cNvSpPr txBox="1"/>
              <p:nvPr/>
            </p:nvSpPr>
            <p:spPr>
              <a:xfrm>
                <a:off x="-121400" y="5207536"/>
                <a:ext cx="257985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ea typeface="Cambria Math" panose="02040503050406030204" pitchFamily="18" charset="0"/>
                          <a:cs typeface="Open Sans Light" pitchFamily="2" charset="0"/>
                        </a:rPr>
                        <m:t>𝜎</m:t>
                      </m:r>
                      <m:r>
                        <a:rPr lang="en-GB" sz="2400" b="0" i="1" smtClean="0">
                          <a:latin typeface="Cambria Math" panose="02040503050406030204" pitchFamily="18" charset="0"/>
                          <a:ea typeface="Cambria Math" panose="02040503050406030204" pitchFamily="18" charset="0"/>
                          <a:cs typeface="Open Sans Light" pitchFamily="2" charset="0"/>
                        </a:rPr>
                        <m:t>=0.45</m:t>
                      </m:r>
                    </m:oMath>
                  </m:oMathPara>
                </a14:m>
                <a:endParaRPr lang="en-GB" sz="2400" dirty="0"/>
              </a:p>
            </p:txBody>
          </p:sp>
        </mc:Choice>
        <mc:Fallback xmlns="">
          <p:sp>
            <p:nvSpPr>
              <p:cNvPr id="9" name="TextBox 8">
                <a:extLst>
                  <a:ext uri="{FF2B5EF4-FFF2-40B4-BE49-F238E27FC236}">
                    <a16:creationId xmlns:a16="http://schemas.microsoft.com/office/drawing/2014/main" id="{A58E61DF-782E-6589-A7E1-D5E3E73FF00E}"/>
                  </a:ext>
                </a:extLst>
              </p:cNvPr>
              <p:cNvSpPr txBox="1">
                <a:spLocks noRot="1" noChangeAspect="1" noMove="1" noResize="1" noEditPoints="1" noAdjustHandles="1" noChangeArrowheads="1" noChangeShapeType="1" noTextEdit="1"/>
              </p:cNvSpPr>
              <p:nvPr/>
            </p:nvSpPr>
            <p:spPr>
              <a:xfrm>
                <a:off x="-121400" y="5207536"/>
                <a:ext cx="2579857" cy="461665"/>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63F2AD7-E1B0-983C-DEAB-D55A60842D2D}"/>
                  </a:ext>
                </a:extLst>
              </p:cNvPr>
              <p:cNvSpPr txBox="1"/>
              <p:nvPr/>
            </p:nvSpPr>
            <p:spPr>
              <a:xfrm>
                <a:off x="-121400" y="5713124"/>
                <a:ext cx="257985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ea typeface="Cambria Math" panose="02040503050406030204" pitchFamily="18" charset="0"/>
                          <a:cs typeface="Open Sans Light" pitchFamily="2" charset="0"/>
                        </a:rPr>
                        <m:t>𝜇</m:t>
                      </m:r>
                      <m:r>
                        <a:rPr lang="en-GB" sz="2400" b="0" i="1" smtClean="0">
                          <a:latin typeface="Cambria Math" panose="02040503050406030204" pitchFamily="18" charset="0"/>
                          <a:ea typeface="Cambria Math" panose="02040503050406030204" pitchFamily="18" charset="0"/>
                          <a:cs typeface="Open Sans Light" pitchFamily="2" charset="0"/>
                        </a:rPr>
                        <m:t>=0.33</m:t>
                      </m:r>
                    </m:oMath>
                  </m:oMathPara>
                </a14:m>
                <a:endParaRPr lang="en-GB" sz="2400" dirty="0"/>
              </a:p>
            </p:txBody>
          </p:sp>
        </mc:Choice>
        <mc:Fallback xmlns="">
          <p:sp>
            <p:nvSpPr>
              <p:cNvPr id="10" name="TextBox 9">
                <a:extLst>
                  <a:ext uri="{FF2B5EF4-FFF2-40B4-BE49-F238E27FC236}">
                    <a16:creationId xmlns:a16="http://schemas.microsoft.com/office/drawing/2014/main" id="{C63F2AD7-E1B0-983C-DEAB-D55A60842D2D}"/>
                  </a:ext>
                </a:extLst>
              </p:cNvPr>
              <p:cNvSpPr txBox="1">
                <a:spLocks noRot="1" noChangeAspect="1" noMove="1" noResize="1" noEditPoints="1" noAdjustHandles="1" noChangeArrowheads="1" noChangeShapeType="1" noTextEdit="1"/>
              </p:cNvSpPr>
              <p:nvPr/>
            </p:nvSpPr>
            <p:spPr>
              <a:xfrm>
                <a:off x="-121400" y="5713124"/>
                <a:ext cx="2579857" cy="461665"/>
              </a:xfrm>
              <a:prstGeom prst="rect">
                <a:avLst/>
              </a:prstGeom>
              <a:blipFill>
                <a:blip r:embed="rId8"/>
                <a:stretch>
                  <a:fillRect b="-789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22BE4F1-7117-24C7-7829-7B811D290D51}"/>
                  </a:ext>
                </a:extLst>
              </p:cNvPr>
              <p:cNvSpPr txBox="1"/>
              <p:nvPr/>
            </p:nvSpPr>
            <p:spPr>
              <a:xfrm>
                <a:off x="516467" y="1146910"/>
                <a:ext cx="9972785" cy="1200329"/>
              </a:xfrm>
              <a:prstGeom prst="rect">
                <a:avLst/>
              </a:prstGeom>
              <a:noFill/>
            </p:spPr>
            <p:txBody>
              <a:bodyPr wrap="square" rtlCol="0">
                <a:spAutoFit/>
              </a:bodyPr>
              <a:lstStyle/>
              <a:p>
                <a:r>
                  <a:rPr lang="en-GB" sz="2400" dirty="0">
                    <a:latin typeface="Open Sans Light" pitchFamily="2" charset="0"/>
                    <a:ea typeface="Open Sans Light" pitchFamily="2" charset="0"/>
                    <a:cs typeface="Open Sans Light" pitchFamily="2" charset="0"/>
                  </a:rPr>
                  <a:t>Let </a:t>
                </a:r>
                <a14:m>
                  <m:oMath xmlns:m="http://schemas.openxmlformats.org/officeDocument/2006/math">
                    <m:r>
                      <a:rPr lang="en-GB" sz="2400" b="0" i="1" smtClean="0">
                        <a:latin typeface="Cambria Math" panose="02040503050406030204" pitchFamily="18" charset="0"/>
                        <a:ea typeface="Cambria Math" panose="02040503050406030204" pitchFamily="18" charset="0"/>
                        <a:cs typeface="Open Sans Light" pitchFamily="2" charset="0"/>
                      </a:rPr>
                      <m:t>𝜇</m:t>
                    </m:r>
                    <m:r>
                      <a:rPr lang="en-GB" sz="2400" b="0" i="1" smtClean="0">
                        <a:latin typeface="Cambria Math" panose="02040503050406030204" pitchFamily="18" charset="0"/>
                        <a:ea typeface="Cambria Math" panose="02040503050406030204" pitchFamily="18" charset="0"/>
                        <a:cs typeface="Open Sans Light" pitchFamily="2" charset="0"/>
                      </a:rPr>
                      <m:t> </m:t>
                    </m:r>
                  </m:oMath>
                </a14:m>
                <a:r>
                  <a:rPr lang="en-GB" sz="2400" dirty="0">
                    <a:latin typeface="Open Sans Light" pitchFamily="2" charset="0"/>
                    <a:ea typeface="Open Sans Light" pitchFamily="2" charset="0"/>
                    <a:cs typeface="Open Sans Light" pitchFamily="2" charset="0"/>
                  </a:rPr>
                  <a:t>be the mean and </a:t>
                </a:r>
                <a14:m>
                  <m:oMath xmlns:m="http://schemas.openxmlformats.org/officeDocument/2006/math">
                    <m:r>
                      <a:rPr lang="en-GB" sz="2400" i="1">
                        <a:latin typeface="Cambria Math" panose="02040503050406030204" pitchFamily="18" charset="0"/>
                        <a:ea typeface="Cambria Math" panose="02040503050406030204" pitchFamily="18" charset="0"/>
                        <a:cs typeface="Open Sans Light" pitchFamily="2" charset="0"/>
                      </a:rPr>
                      <m:t>𝜎</m:t>
                    </m:r>
                    <m:r>
                      <a:rPr lang="en-GB" sz="2400" i="1">
                        <a:latin typeface="Cambria Math" panose="02040503050406030204" pitchFamily="18" charset="0"/>
                        <a:ea typeface="Cambria Math" panose="02040503050406030204" pitchFamily="18" charset="0"/>
                        <a:cs typeface="Open Sans Light" pitchFamily="2" charset="0"/>
                      </a:rPr>
                      <m:t> </m:t>
                    </m:r>
                  </m:oMath>
                </a14:m>
                <a:r>
                  <a:rPr lang="en-GB" sz="2400" dirty="0">
                    <a:latin typeface="Open Sans Light" pitchFamily="2" charset="0"/>
                    <a:ea typeface="Open Sans Light" pitchFamily="2" charset="0"/>
                    <a:cs typeface="Open Sans Light" pitchFamily="2" charset="0"/>
                  </a:rPr>
                  <a:t>be the standard deviation of a random variable </a:t>
                </a:r>
                <a14:m>
                  <m:oMath xmlns:m="http://schemas.openxmlformats.org/officeDocument/2006/math">
                    <m:r>
                      <m:rPr>
                        <m:sty m:val="p"/>
                      </m:rPr>
                      <a:rPr lang="en-GB" sz="2400">
                        <a:latin typeface="Cambria Math" panose="02040503050406030204" pitchFamily="18" charset="0"/>
                        <a:ea typeface="Cambria Math" panose="02040503050406030204" pitchFamily="18" charset="0"/>
                      </a:rPr>
                      <m:t>x</m:t>
                    </m:r>
                  </m:oMath>
                </a14:m>
                <a:r>
                  <a:rPr lang="en-GB" sz="2400" dirty="0">
                    <a:latin typeface="Open Sans Light" pitchFamily="2" charset="0"/>
                    <a:ea typeface="Open Sans Light" pitchFamily="2" charset="0"/>
                    <a:cs typeface="Open Sans Light" pitchFamily="2" charset="0"/>
                  </a:rPr>
                  <a:t> on some population</a:t>
                </a:r>
              </a:p>
              <a:p>
                <a:r>
                  <a:rPr lang="en-GB" sz="2400" dirty="0">
                    <a:latin typeface="Open Sans Light" pitchFamily="2" charset="0"/>
                    <a:ea typeface="Open Sans Light" pitchFamily="2" charset="0"/>
                    <a:cs typeface="Open Sans Light" pitchFamily="2" charset="0"/>
                  </a:rPr>
                  <a:t>The value of a random variable </a:t>
                </a:r>
                <a14:m>
                  <m:oMath xmlns:m="http://schemas.openxmlformats.org/officeDocument/2006/math">
                    <m:r>
                      <m:rPr>
                        <m:sty m:val="p"/>
                      </m:rPr>
                      <a:rPr lang="en-GB" sz="2400" b="0" i="0" smtClean="0">
                        <a:latin typeface="Cambria Math" panose="02040503050406030204" pitchFamily="18" charset="0"/>
                        <a:ea typeface="Cambria Math" panose="02040503050406030204" pitchFamily="18" charset="0"/>
                      </a:rPr>
                      <m:t>x</m:t>
                    </m:r>
                  </m:oMath>
                </a14:m>
                <a:r>
                  <a:rPr lang="en-GB" sz="2400" dirty="0">
                    <a:latin typeface="Open Sans Light" pitchFamily="2" charset="0"/>
                    <a:ea typeface="Open Sans Light" pitchFamily="2" charset="0"/>
                    <a:cs typeface="Open Sans Light" pitchFamily="2" charset="0"/>
                  </a:rPr>
                  <a:t> is </a:t>
                </a:r>
                <a:r>
                  <a:rPr lang="en-GB" sz="2400" b="1" u="sng" dirty="0">
                    <a:latin typeface="Open Sans Light" pitchFamily="2" charset="0"/>
                    <a:ea typeface="Open Sans Light" pitchFamily="2" charset="0"/>
                    <a:cs typeface="Open Sans Light" pitchFamily="2" charset="0"/>
                  </a:rPr>
                  <a:t>usual</a:t>
                </a:r>
                <a:r>
                  <a:rPr lang="en-GB" sz="2400" dirty="0">
                    <a:latin typeface="Open Sans Light" pitchFamily="2" charset="0"/>
                    <a:ea typeface="Open Sans Light" pitchFamily="2" charset="0"/>
                    <a:cs typeface="Open Sans Light" pitchFamily="2" charset="0"/>
                  </a:rPr>
                  <a:t> if it holds that…</a:t>
                </a:r>
              </a:p>
            </p:txBody>
          </p:sp>
        </mc:Choice>
        <mc:Fallback xmlns="">
          <p:sp>
            <p:nvSpPr>
              <p:cNvPr id="11" name="TextBox 10">
                <a:extLst>
                  <a:ext uri="{FF2B5EF4-FFF2-40B4-BE49-F238E27FC236}">
                    <a16:creationId xmlns:a16="http://schemas.microsoft.com/office/drawing/2014/main" id="{322BE4F1-7117-24C7-7829-7B811D290D51}"/>
                  </a:ext>
                </a:extLst>
              </p:cNvPr>
              <p:cNvSpPr txBox="1">
                <a:spLocks noRot="1" noChangeAspect="1" noMove="1" noResize="1" noEditPoints="1" noAdjustHandles="1" noChangeArrowheads="1" noChangeShapeType="1" noTextEdit="1"/>
              </p:cNvSpPr>
              <p:nvPr/>
            </p:nvSpPr>
            <p:spPr>
              <a:xfrm>
                <a:off x="516467" y="1146910"/>
                <a:ext cx="9972785" cy="1200329"/>
              </a:xfrm>
              <a:prstGeom prst="rect">
                <a:avLst/>
              </a:prstGeom>
              <a:blipFill>
                <a:blip r:embed="rId9"/>
                <a:stretch>
                  <a:fillRect l="-978" t="-4061" b="-10660"/>
                </a:stretch>
              </a:blipFill>
            </p:spPr>
            <p:txBody>
              <a:bodyPr/>
              <a:lstStyle/>
              <a:p>
                <a:r>
                  <a:rPr lang="en-GB">
                    <a:noFill/>
                  </a:rPr>
                  <a:t> </a:t>
                </a:r>
              </a:p>
            </p:txBody>
          </p:sp>
        </mc:Fallback>
      </mc:AlternateContent>
      <p:sp>
        <p:nvSpPr>
          <p:cNvPr id="15" name="Rectangle 14">
            <a:extLst>
              <a:ext uri="{FF2B5EF4-FFF2-40B4-BE49-F238E27FC236}">
                <a16:creationId xmlns:a16="http://schemas.microsoft.com/office/drawing/2014/main" id="{4EF9A20D-EDC6-169D-0D4D-A5FF83F39A6F}"/>
              </a:ext>
            </a:extLst>
          </p:cNvPr>
          <p:cNvSpPr/>
          <p:nvPr/>
        </p:nvSpPr>
        <p:spPr>
          <a:xfrm>
            <a:off x="3511807" y="2313604"/>
            <a:ext cx="3982104" cy="676404"/>
          </a:xfrm>
          <a:prstGeom prst="rect">
            <a:avLst/>
          </a:prstGeom>
          <a:solidFill>
            <a:srgbClr val="00B050">
              <a:alpha val="3607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endParaRPr lang="en-GB" sz="2800" i="1" dirty="0">
              <a:latin typeface="Cambria Math" panose="02040503050406030204" pitchFamily="18" charset="0"/>
              <a:ea typeface="Cambria Math" panose="02040503050406030204" pitchFamily="18" charset="0"/>
              <a:cs typeface="Open Sans Light" pitchFamily="2"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9C9DD5-6354-186F-A767-46514DD9B341}"/>
                  </a:ext>
                </a:extLst>
              </p:cNvPr>
              <p:cNvSpPr txBox="1"/>
              <p:nvPr/>
            </p:nvSpPr>
            <p:spPr>
              <a:xfrm>
                <a:off x="3668587" y="2374090"/>
                <a:ext cx="3505703" cy="9541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ea typeface="Cambria Math" panose="02040503050406030204" pitchFamily="18" charset="0"/>
                          <a:cs typeface="Open Sans Light" pitchFamily="2" charset="0"/>
                        </a:rPr>
                        <m:t>𝜇</m:t>
                      </m:r>
                      <m:r>
                        <a:rPr lang="en-GB" sz="2800" b="0" i="1" smtClean="0">
                          <a:latin typeface="Cambria Math" panose="02040503050406030204" pitchFamily="18" charset="0"/>
                          <a:ea typeface="Cambria Math" panose="02040503050406030204" pitchFamily="18" charset="0"/>
                          <a:cs typeface="Open Sans Light" pitchFamily="2" charset="0"/>
                        </a:rPr>
                        <m:t>−2</m:t>
                      </m:r>
                      <m:r>
                        <a:rPr lang="en-GB" sz="2800" b="0" i="1" smtClean="0">
                          <a:latin typeface="Cambria Math" panose="02040503050406030204" pitchFamily="18" charset="0"/>
                          <a:ea typeface="Cambria Math" panose="02040503050406030204" pitchFamily="18" charset="0"/>
                          <a:cs typeface="Open Sans Light" pitchFamily="2" charset="0"/>
                        </a:rPr>
                        <m:t>𝜎</m:t>
                      </m:r>
                      <m:r>
                        <a:rPr lang="en-GB" sz="2800" b="0" i="1" smtClean="0">
                          <a:latin typeface="Cambria Math" panose="02040503050406030204" pitchFamily="18" charset="0"/>
                          <a:ea typeface="Cambria Math" panose="02040503050406030204" pitchFamily="18" charset="0"/>
                          <a:cs typeface="Open Sans Light" pitchFamily="2" charset="0"/>
                        </a:rPr>
                        <m:t>≤</m:t>
                      </m:r>
                      <m:r>
                        <a:rPr lang="en-GB" sz="2800" b="0" i="1" smtClean="0">
                          <a:latin typeface="Cambria Math" panose="02040503050406030204" pitchFamily="18" charset="0"/>
                          <a:ea typeface="Cambria Math" panose="02040503050406030204" pitchFamily="18" charset="0"/>
                          <a:cs typeface="Open Sans Light" pitchFamily="2" charset="0"/>
                        </a:rPr>
                        <m:t>𝑥</m:t>
                      </m:r>
                      <m:r>
                        <a:rPr lang="en-GB" sz="2800" b="0" i="1" smtClean="0">
                          <a:latin typeface="Cambria Math" panose="02040503050406030204" pitchFamily="18" charset="0"/>
                          <a:ea typeface="Cambria Math" panose="02040503050406030204" pitchFamily="18" charset="0"/>
                          <a:cs typeface="Open Sans Light" pitchFamily="2" charset="0"/>
                        </a:rPr>
                        <m:t>≤</m:t>
                      </m:r>
                      <m:r>
                        <a:rPr lang="en-GB" sz="2800" b="0" i="1" smtClean="0">
                          <a:latin typeface="Cambria Math" panose="02040503050406030204" pitchFamily="18" charset="0"/>
                          <a:ea typeface="Cambria Math" panose="02040503050406030204" pitchFamily="18" charset="0"/>
                          <a:cs typeface="Open Sans Light" pitchFamily="2" charset="0"/>
                        </a:rPr>
                        <m:t>𝜇</m:t>
                      </m:r>
                      <m:r>
                        <a:rPr lang="en-GB" sz="2800" b="0" i="1" smtClean="0">
                          <a:latin typeface="Cambria Math" panose="02040503050406030204" pitchFamily="18" charset="0"/>
                          <a:ea typeface="Cambria Math" panose="02040503050406030204" pitchFamily="18" charset="0"/>
                          <a:cs typeface="Open Sans Light" pitchFamily="2" charset="0"/>
                        </a:rPr>
                        <m:t>+2</m:t>
                      </m:r>
                      <m:r>
                        <a:rPr lang="en-GB" sz="2800" b="0" i="1" smtClean="0">
                          <a:latin typeface="Cambria Math" panose="02040503050406030204" pitchFamily="18" charset="0"/>
                          <a:ea typeface="Cambria Math" panose="02040503050406030204" pitchFamily="18" charset="0"/>
                          <a:cs typeface="Open Sans Light" pitchFamily="2" charset="0"/>
                        </a:rPr>
                        <m:t>𝜎</m:t>
                      </m:r>
                    </m:oMath>
                  </m:oMathPara>
                </a14:m>
                <a:endParaRPr lang="en-GB" sz="2800" i="1" dirty="0">
                  <a:latin typeface="Cambria Math" panose="02040503050406030204" pitchFamily="18" charset="0"/>
                  <a:ea typeface="Cambria Math" panose="02040503050406030204" pitchFamily="18" charset="0"/>
                  <a:cs typeface="Open Sans Light" pitchFamily="2" charset="0"/>
                </a:endParaRPr>
              </a:p>
              <a:p>
                <a:endParaRPr lang="en-GB" sz="2800" dirty="0"/>
              </a:p>
            </p:txBody>
          </p:sp>
        </mc:Choice>
        <mc:Fallback xmlns="">
          <p:sp>
            <p:nvSpPr>
              <p:cNvPr id="16" name="TextBox 15">
                <a:extLst>
                  <a:ext uri="{FF2B5EF4-FFF2-40B4-BE49-F238E27FC236}">
                    <a16:creationId xmlns:a16="http://schemas.microsoft.com/office/drawing/2014/main" id="{179C9DD5-6354-186F-A767-46514DD9B341}"/>
                  </a:ext>
                </a:extLst>
              </p:cNvPr>
              <p:cNvSpPr txBox="1">
                <a:spLocks noRot="1" noChangeAspect="1" noMove="1" noResize="1" noEditPoints="1" noAdjustHandles="1" noChangeArrowheads="1" noChangeShapeType="1" noTextEdit="1"/>
              </p:cNvSpPr>
              <p:nvPr/>
            </p:nvSpPr>
            <p:spPr>
              <a:xfrm>
                <a:off x="3668587" y="2374090"/>
                <a:ext cx="3505703" cy="954107"/>
              </a:xfrm>
              <a:prstGeom prst="rect">
                <a:avLst/>
              </a:prstGeom>
              <a:blipFill>
                <a:blip r:embed="rId10"/>
                <a:stretch>
                  <a:fillRect/>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BE3D7592-8109-3E42-00F6-48A7346E26CF}"/>
              </a:ext>
            </a:extLst>
          </p:cNvPr>
          <p:cNvSpPr txBox="1"/>
          <p:nvPr/>
        </p:nvSpPr>
        <p:spPr>
          <a:xfrm>
            <a:off x="2240425" y="4668975"/>
            <a:ext cx="4933865" cy="1131785"/>
          </a:xfrm>
          <a:prstGeom prst="rect">
            <a:avLst/>
          </a:prstGeom>
          <a:noFill/>
        </p:spPr>
        <p:txBody>
          <a:bodyPr wrap="square">
            <a:spAutoFit/>
          </a:bodyPr>
          <a:lstStyle/>
          <a:p>
            <a:pPr>
              <a:lnSpc>
                <a:spcPct val="150000"/>
              </a:lnSpc>
            </a:pPr>
            <a:r>
              <a:rPr lang="en-GB" sz="2400" dirty="0">
                <a:latin typeface="Cambria Math" panose="02040503050406030204" pitchFamily="18" charset="0"/>
                <a:ea typeface="Cambria Math" panose="02040503050406030204" pitchFamily="18" charset="0"/>
                <a:cs typeface="Open Sans Light" pitchFamily="2" charset="0"/>
              </a:rPr>
              <a:t>Assuming x is the number of 6s we get, usual values for x are such that:</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8A8DF01-6243-EC0E-3A6C-4F5788F87EFD}"/>
                  </a:ext>
                </a:extLst>
              </p:cNvPr>
              <p:cNvSpPr txBox="1"/>
              <p:nvPr/>
            </p:nvSpPr>
            <p:spPr>
              <a:xfrm>
                <a:off x="3026424" y="5886581"/>
                <a:ext cx="285784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400" b="1" i="1" smtClean="0">
                          <a:latin typeface="Cambria Math" panose="02040503050406030204" pitchFamily="18" charset="0"/>
                          <a:ea typeface="Cambria Math" panose="02040503050406030204" pitchFamily="18" charset="0"/>
                          <a:cs typeface="Open Sans Light" pitchFamily="2" charset="0"/>
                        </a:rPr>
                        <m:t>−</m:t>
                      </m:r>
                      <m:r>
                        <a:rPr lang="en-GB" sz="2400" b="1" i="1" smtClean="0">
                          <a:latin typeface="Cambria Math" panose="02040503050406030204" pitchFamily="18" charset="0"/>
                          <a:ea typeface="Cambria Math" panose="02040503050406030204" pitchFamily="18" charset="0"/>
                          <a:cs typeface="Open Sans Light" pitchFamily="2" charset="0"/>
                        </a:rPr>
                        <m:t>𝟎</m:t>
                      </m:r>
                      <m:r>
                        <a:rPr lang="en-GB" sz="2400" b="1" i="1" smtClean="0">
                          <a:latin typeface="Cambria Math" panose="02040503050406030204" pitchFamily="18" charset="0"/>
                          <a:ea typeface="Cambria Math" panose="02040503050406030204" pitchFamily="18" charset="0"/>
                          <a:cs typeface="Open Sans Light" pitchFamily="2" charset="0"/>
                        </a:rPr>
                        <m:t>.</m:t>
                      </m:r>
                      <m:r>
                        <a:rPr lang="en-GB" sz="2400" b="1" i="1" smtClean="0">
                          <a:latin typeface="Cambria Math" panose="02040503050406030204" pitchFamily="18" charset="0"/>
                          <a:ea typeface="Cambria Math" panose="02040503050406030204" pitchFamily="18" charset="0"/>
                          <a:cs typeface="Open Sans Light" pitchFamily="2" charset="0"/>
                        </a:rPr>
                        <m:t>𝟓𝟕</m:t>
                      </m:r>
                      <m:r>
                        <a:rPr lang="en-GB" sz="2400" b="1" i="1" smtClean="0">
                          <a:latin typeface="Cambria Math" panose="02040503050406030204" pitchFamily="18" charset="0"/>
                          <a:ea typeface="Cambria Math" panose="02040503050406030204" pitchFamily="18" charset="0"/>
                          <a:cs typeface="Open Sans Light" pitchFamily="2" charset="0"/>
                        </a:rPr>
                        <m:t>≤</m:t>
                      </m:r>
                      <m:r>
                        <a:rPr lang="en-GB" sz="2400" b="1" i="1" smtClean="0">
                          <a:latin typeface="Cambria Math" panose="02040503050406030204" pitchFamily="18" charset="0"/>
                          <a:ea typeface="Cambria Math" panose="02040503050406030204" pitchFamily="18" charset="0"/>
                          <a:cs typeface="Open Sans Light" pitchFamily="2" charset="0"/>
                        </a:rPr>
                        <m:t>𝒙</m:t>
                      </m:r>
                      <m:r>
                        <a:rPr lang="en-GB" sz="2400" b="1" i="1" smtClean="0">
                          <a:latin typeface="Cambria Math" panose="02040503050406030204" pitchFamily="18" charset="0"/>
                          <a:ea typeface="Cambria Math" panose="02040503050406030204" pitchFamily="18" charset="0"/>
                          <a:cs typeface="Open Sans Light" pitchFamily="2" charset="0"/>
                        </a:rPr>
                        <m:t>≤</m:t>
                      </m:r>
                      <m:r>
                        <a:rPr lang="en-GB" sz="2400" b="1" i="1" smtClean="0">
                          <a:latin typeface="Cambria Math" panose="02040503050406030204" pitchFamily="18" charset="0"/>
                          <a:ea typeface="Cambria Math" panose="02040503050406030204" pitchFamily="18" charset="0"/>
                          <a:cs typeface="Open Sans Light" pitchFamily="2" charset="0"/>
                        </a:rPr>
                        <m:t>𝟏</m:t>
                      </m:r>
                      <m:r>
                        <a:rPr lang="en-GB" sz="2400" b="1" i="1" smtClean="0">
                          <a:latin typeface="Cambria Math" panose="02040503050406030204" pitchFamily="18" charset="0"/>
                          <a:ea typeface="Cambria Math" panose="02040503050406030204" pitchFamily="18" charset="0"/>
                          <a:cs typeface="Open Sans Light" pitchFamily="2" charset="0"/>
                        </a:rPr>
                        <m:t>.</m:t>
                      </m:r>
                      <m:r>
                        <a:rPr lang="en-GB" sz="2400" b="1" i="1" smtClean="0">
                          <a:latin typeface="Cambria Math" panose="02040503050406030204" pitchFamily="18" charset="0"/>
                          <a:ea typeface="Cambria Math" panose="02040503050406030204" pitchFamily="18" charset="0"/>
                          <a:cs typeface="Open Sans Light" pitchFamily="2" charset="0"/>
                        </a:rPr>
                        <m:t>𝟐𝟑</m:t>
                      </m:r>
                    </m:oMath>
                  </m:oMathPara>
                </a14:m>
                <a:endParaRPr lang="en-GB" sz="2400" b="1" dirty="0"/>
              </a:p>
            </p:txBody>
          </p:sp>
        </mc:Choice>
        <mc:Fallback xmlns="">
          <p:sp>
            <p:nvSpPr>
              <p:cNvPr id="21" name="TextBox 20">
                <a:extLst>
                  <a:ext uri="{FF2B5EF4-FFF2-40B4-BE49-F238E27FC236}">
                    <a16:creationId xmlns:a16="http://schemas.microsoft.com/office/drawing/2014/main" id="{E8A8DF01-6243-EC0E-3A6C-4F5788F87EFD}"/>
                  </a:ext>
                </a:extLst>
              </p:cNvPr>
              <p:cNvSpPr txBox="1">
                <a:spLocks noRot="1" noChangeAspect="1" noMove="1" noResize="1" noEditPoints="1" noAdjustHandles="1" noChangeArrowheads="1" noChangeShapeType="1" noTextEdit="1"/>
              </p:cNvSpPr>
              <p:nvPr/>
            </p:nvSpPr>
            <p:spPr>
              <a:xfrm>
                <a:off x="3026424" y="5886581"/>
                <a:ext cx="2857849" cy="461665"/>
              </a:xfrm>
              <a:prstGeom prst="rect">
                <a:avLst/>
              </a:prstGeom>
              <a:blipFill>
                <a:blip r:embed="rId11"/>
                <a:stretch>
                  <a:fillRect/>
                </a:stretch>
              </a:blipFill>
            </p:spPr>
            <p:txBody>
              <a:bodyPr/>
              <a:lstStyle/>
              <a:p>
                <a:r>
                  <a:rPr lang="en-GB">
                    <a:noFill/>
                  </a:rPr>
                  <a:t> </a:t>
                </a:r>
              </a:p>
            </p:txBody>
          </p:sp>
        </mc:Fallback>
      </mc:AlternateContent>
      <p:sp>
        <p:nvSpPr>
          <p:cNvPr id="22" name="TextBox 21">
            <a:extLst>
              <a:ext uri="{FF2B5EF4-FFF2-40B4-BE49-F238E27FC236}">
                <a16:creationId xmlns:a16="http://schemas.microsoft.com/office/drawing/2014/main" id="{52014DC8-4334-1337-FA89-DF9218145B48}"/>
              </a:ext>
            </a:extLst>
          </p:cNvPr>
          <p:cNvSpPr txBox="1"/>
          <p:nvPr/>
        </p:nvSpPr>
        <p:spPr>
          <a:xfrm>
            <a:off x="3137188" y="6233643"/>
            <a:ext cx="3140337" cy="577787"/>
          </a:xfrm>
          <a:prstGeom prst="rect">
            <a:avLst/>
          </a:prstGeom>
          <a:noFill/>
        </p:spPr>
        <p:txBody>
          <a:bodyPr wrap="square">
            <a:spAutoFit/>
          </a:bodyPr>
          <a:lstStyle/>
          <a:p>
            <a:pPr>
              <a:lnSpc>
                <a:spcPct val="150000"/>
              </a:lnSpc>
            </a:pPr>
            <a:r>
              <a:rPr lang="en-GB" sz="2400" dirty="0">
                <a:latin typeface="Cambria Math" panose="02040503050406030204" pitchFamily="18" charset="0"/>
                <a:ea typeface="Cambria Math" panose="02040503050406030204" pitchFamily="18" charset="0"/>
                <a:cs typeface="Open Sans Light" pitchFamily="2" charset="0"/>
              </a:rPr>
              <a:t>double 6 is unusual!</a:t>
            </a:r>
          </a:p>
        </p:txBody>
      </p:sp>
    </p:spTree>
    <p:extLst>
      <p:ext uri="{BB962C8B-B14F-4D97-AF65-F5344CB8AC3E}">
        <p14:creationId xmlns:p14="http://schemas.microsoft.com/office/powerpoint/2010/main" val="1769872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037CD5F2-4833-9B38-02F2-5B1375C83517}"/>
              </a:ext>
            </a:extLst>
          </p:cNvPr>
          <p:cNvSpPr/>
          <p:nvPr/>
        </p:nvSpPr>
        <p:spPr>
          <a:xfrm>
            <a:off x="397930" y="1308970"/>
            <a:ext cx="10109921" cy="2526861"/>
          </a:xfrm>
          <a:prstGeom prst="rect">
            <a:avLst/>
          </a:prstGeom>
          <a:solidFill>
            <a:srgbClr val="00B050">
              <a:alpha val="3607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endParaRPr lang="en-GB" sz="2800" b="1" dirty="0">
              <a:latin typeface="Cambria Math" panose="02040503050406030204" pitchFamily="18" charset="0"/>
              <a:ea typeface="Cambria Math" panose="02040503050406030204" pitchFamily="18" charset="0"/>
              <a:cs typeface="Open Sans Light" pitchFamily="2" charset="0"/>
            </a:endParaRPr>
          </a:p>
        </p:txBody>
      </p:sp>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BINOMIAL PROBABILITY DISTRIBUTION</a:t>
            </a:r>
          </a:p>
        </p:txBody>
      </p:sp>
      <p:sp>
        <p:nvSpPr>
          <p:cNvPr id="11" name="TextBox 10">
            <a:extLst>
              <a:ext uri="{FF2B5EF4-FFF2-40B4-BE49-F238E27FC236}">
                <a16:creationId xmlns:a16="http://schemas.microsoft.com/office/drawing/2014/main" id="{B980D9FE-B62D-A248-D260-337C3C78A980}"/>
              </a:ext>
            </a:extLst>
          </p:cNvPr>
          <p:cNvSpPr txBox="1"/>
          <p:nvPr/>
        </p:nvSpPr>
        <p:spPr>
          <a:xfrm>
            <a:off x="397930" y="1308970"/>
            <a:ext cx="10273310" cy="2308324"/>
          </a:xfrm>
          <a:prstGeom prst="rect">
            <a:avLst/>
          </a:prstGeom>
          <a:noFill/>
        </p:spPr>
        <p:txBody>
          <a:bodyPr wrap="square" rtlCol="0">
            <a:spAutoFit/>
          </a:bodyPr>
          <a:lstStyle/>
          <a:p>
            <a:r>
              <a:rPr lang="en-GB" sz="2400" dirty="0">
                <a:latin typeface="Open Sans Light" pitchFamily="2" charset="0"/>
                <a:ea typeface="Open Sans Light" pitchFamily="2" charset="0"/>
                <a:cs typeface="Open Sans Light" pitchFamily="2" charset="0"/>
              </a:rPr>
              <a:t>A probability distribution resulting from a procedure that meets all the following requirements:</a:t>
            </a:r>
          </a:p>
          <a:p>
            <a:pPr marL="457200" indent="-457200">
              <a:buAutoNum type="arabicPeriod"/>
            </a:pPr>
            <a:r>
              <a:rPr lang="en-GB" sz="2400" dirty="0">
                <a:latin typeface="Cambria Math" panose="02040503050406030204" pitchFamily="18" charset="0"/>
                <a:ea typeface="Cambria Math" panose="02040503050406030204" pitchFamily="18" charset="0"/>
                <a:cs typeface="Open Sans Light" pitchFamily="2" charset="0"/>
              </a:rPr>
              <a:t>Has a fixed number of trials where a trial is a single observation</a:t>
            </a:r>
          </a:p>
          <a:p>
            <a:pPr marL="457200" indent="-457200">
              <a:buAutoNum type="arabicPeriod"/>
            </a:pPr>
            <a:r>
              <a:rPr lang="en-GB" sz="2400" dirty="0">
                <a:latin typeface="Cambria Math" panose="02040503050406030204" pitchFamily="18" charset="0"/>
                <a:ea typeface="Cambria Math" panose="02040503050406030204" pitchFamily="18" charset="0"/>
                <a:cs typeface="Open Sans Light" pitchFamily="2" charset="0"/>
              </a:rPr>
              <a:t>Trials are independent</a:t>
            </a:r>
          </a:p>
          <a:p>
            <a:pPr marL="457200" indent="-457200">
              <a:buAutoNum type="arabicPeriod"/>
            </a:pPr>
            <a:r>
              <a:rPr lang="en-GB" sz="2400" dirty="0">
                <a:latin typeface="Cambria Math" panose="02040503050406030204" pitchFamily="18" charset="0"/>
                <a:ea typeface="Cambria Math" panose="02040503050406030204" pitchFamily="18" charset="0"/>
                <a:cs typeface="Open Sans Light" pitchFamily="2" charset="0"/>
              </a:rPr>
              <a:t>Each trial has outcomes classified into two categories (success or failure)</a:t>
            </a:r>
          </a:p>
          <a:p>
            <a:pPr marL="457200" indent="-457200">
              <a:buAutoNum type="arabicPeriod"/>
            </a:pPr>
            <a:r>
              <a:rPr lang="en-GB" sz="2400" dirty="0">
                <a:latin typeface="Cambria Math" panose="02040503050406030204" pitchFamily="18" charset="0"/>
                <a:ea typeface="Cambria Math" panose="02040503050406030204" pitchFamily="18" charset="0"/>
                <a:cs typeface="Open Sans Light" pitchFamily="2" charset="0"/>
              </a:rPr>
              <a:t>Probability of a success is the same in all trials.</a:t>
            </a:r>
          </a:p>
        </p:txBody>
      </p:sp>
      <p:sp>
        <p:nvSpPr>
          <p:cNvPr id="6" name="TextBox 5">
            <a:extLst>
              <a:ext uri="{FF2B5EF4-FFF2-40B4-BE49-F238E27FC236}">
                <a16:creationId xmlns:a16="http://schemas.microsoft.com/office/drawing/2014/main" id="{25491E36-DA9D-0847-C7EA-494E3D564A29}"/>
              </a:ext>
            </a:extLst>
          </p:cNvPr>
          <p:cNvSpPr txBox="1"/>
          <p:nvPr/>
        </p:nvSpPr>
        <p:spPr>
          <a:xfrm>
            <a:off x="252996" y="3990639"/>
            <a:ext cx="6721241" cy="2308324"/>
          </a:xfrm>
          <a:prstGeom prst="rect">
            <a:avLst/>
          </a:prstGeom>
          <a:noFill/>
        </p:spPr>
        <p:txBody>
          <a:bodyPr wrap="square">
            <a:spAutoFit/>
          </a:bodyPr>
          <a:lstStyle/>
          <a:p>
            <a:pPr marL="342900" indent="-342900">
              <a:buFont typeface="Arial" panose="020B0604020202020204" pitchFamily="34" charset="0"/>
              <a:buChar char="•"/>
            </a:pPr>
            <a:r>
              <a:rPr lang="en-GB" sz="2400" b="1" dirty="0">
                <a:latin typeface="Cambria Math" panose="02040503050406030204" pitchFamily="18" charset="0"/>
                <a:ea typeface="Cambria Math" panose="02040503050406030204" pitchFamily="18" charset="0"/>
                <a:cs typeface="Open Sans Light" pitchFamily="2" charset="0"/>
              </a:rPr>
              <a:t>P(S) = p </a:t>
            </a:r>
            <a:r>
              <a:rPr lang="en-GB" sz="2400" dirty="0">
                <a:latin typeface="Open Sans Light" pitchFamily="2" charset="0"/>
                <a:ea typeface="Open Sans Light" pitchFamily="2" charset="0"/>
                <a:cs typeface="Open Sans Light" pitchFamily="2" charset="0"/>
              </a:rPr>
              <a:t>(probability of a success is </a:t>
            </a:r>
            <a:r>
              <a:rPr lang="en-GB" sz="2400" b="1" dirty="0">
                <a:latin typeface="Cambria Math" panose="02040503050406030204" pitchFamily="18" charset="0"/>
                <a:ea typeface="Cambria Math" panose="02040503050406030204" pitchFamily="18" charset="0"/>
                <a:cs typeface="Open Sans Light" pitchFamily="2" charset="0"/>
              </a:rPr>
              <a:t>p</a:t>
            </a:r>
            <a:r>
              <a:rPr lang="en-GB" sz="2400" dirty="0">
                <a:latin typeface="Open Sans Light" pitchFamily="2" charset="0"/>
                <a:ea typeface="Open Sans Light" pitchFamily="2" charset="0"/>
                <a:cs typeface="Open Sans Light" pitchFamily="2" charset="0"/>
              </a:rPr>
              <a:t>) </a:t>
            </a:r>
          </a:p>
          <a:p>
            <a:pPr marL="342900" indent="-342900">
              <a:buFont typeface="Arial" panose="020B0604020202020204" pitchFamily="34" charset="0"/>
              <a:buChar char="•"/>
            </a:pPr>
            <a:r>
              <a:rPr lang="en-GB" sz="2400" b="1" dirty="0">
                <a:latin typeface="Cambria Math" panose="02040503050406030204" pitchFamily="18" charset="0"/>
                <a:ea typeface="Cambria Math" panose="02040503050406030204" pitchFamily="18" charset="0"/>
                <a:cs typeface="Open Sans Light" pitchFamily="2" charset="0"/>
              </a:rPr>
              <a:t>P(F) = 1 − p </a:t>
            </a:r>
            <a:r>
              <a:rPr lang="en-GB" sz="2400" dirty="0">
                <a:latin typeface="Open Sans Light" pitchFamily="2" charset="0"/>
                <a:ea typeface="Open Sans Light" pitchFamily="2" charset="0"/>
                <a:cs typeface="Open Sans Light" pitchFamily="2" charset="0"/>
              </a:rPr>
              <a:t>(probability of a failure is </a:t>
            </a:r>
            <a:r>
              <a:rPr lang="en-GB" sz="2400" b="1" dirty="0">
                <a:latin typeface="Cambria Math" panose="02040503050406030204" pitchFamily="18" charset="0"/>
                <a:ea typeface="Cambria Math" panose="02040503050406030204" pitchFamily="18" charset="0"/>
                <a:cs typeface="Open Sans Light" pitchFamily="2" charset="0"/>
              </a:rPr>
              <a:t>1 − p</a:t>
            </a:r>
            <a:r>
              <a:rPr lang="en-GB" sz="2400" dirty="0">
                <a:latin typeface="Open Sans Light" pitchFamily="2" charset="0"/>
                <a:ea typeface="Open Sans Light" pitchFamily="2" charset="0"/>
                <a:cs typeface="Open Sans Light" pitchFamily="2" charset="0"/>
              </a:rPr>
              <a:t>) </a:t>
            </a:r>
          </a:p>
          <a:p>
            <a:pPr marL="342900" indent="-342900">
              <a:buFont typeface="Arial" panose="020B0604020202020204" pitchFamily="34" charset="0"/>
              <a:buChar char="•"/>
            </a:pPr>
            <a:r>
              <a:rPr lang="en-GB" sz="2400" b="1" dirty="0">
                <a:latin typeface="Cambria Math" panose="02040503050406030204" pitchFamily="18" charset="0"/>
                <a:ea typeface="Cambria Math" panose="02040503050406030204" pitchFamily="18" charset="0"/>
                <a:cs typeface="Open Sans Light" pitchFamily="2" charset="0"/>
              </a:rPr>
              <a:t>n</a:t>
            </a:r>
            <a:r>
              <a:rPr lang="en-GB" sz="2400" dirty="0">
                <a:latin typeface="Cambria Math" panose="02040503050406030204" pitchFamily="18" charset="0"/>
                <a:ea typeface="Cambria Math" panose="02040503050406030204" pitchFamily="18" charset="0"/>
                <a:cs typeface="Open Sans Light" pitchFamily="2" charset="0"/>
              </a:rPr>
              <a:t> = </a:t>
            </a:r>
            <a:r>
              <a:rPr lang="en-GB" sz="2400" dirty="0">
                <a:latin typeface="Open Sans Light" pitchFamily="2" charset="0"/>
                <a:ea typeface="Open Sans Light" pitchFamily="2" charset="0"/>
                <a:cs typeface="Open Sans Light" pitchFamily="2" charset="0"/>
              </a:rPr>
              <a:t>number of trials </a:t>
            </a:r>
          </a:p>
          <a:p>
            <a:pPr marL="342900" indent="-342900">
              <a:buFont typeface="Arial" panose="020B0604020202020204" pitchFamily="34" charset="0"/>
              <a:buChar char="•"/>
            </a:pPr>
            <a:r>
              <a:rPr lang="en-GB" sz="2400" b="1" dirty="0">
                <a:latin typeface="Cambria Math" panose="02040503050406030204" pitchFamily="18" charset="0"/>
                <a:ea typeface="Cambria Math" panose="02040503050406030204" pitchFamily="18" charset="0"/>
                <a:cs typeface="Open Sans Light" pitchFamily="2" charset="0"/>
              </a:rPr>
              <a:t>x</a:t>
            </a:r>
            <a:r>
              <a:rPr lang="en-GB" sz="2400" dirty="0">
                <a:latin typeface="Cambria Math" panose="02040503050406030204" pitchFamily="18" charset="0"/>
                <a:ea typeface="Cambria Math" panose="02040503050406030204" pitchFamily="18" charset="0"/>
                <a:cs typeface="Open Sans Light" pitchFamily="2" charset="0"/>
              </a:rPr>
              <a:t> =</a:t>
            </a:r>
            <a:r>
              <a:rPr lang="en-GB" sz="2400" dirty="0">
                <a:latin typeface="Open Sans Light" pitchFamily="2" charset="0"/>
                <a:ea typeface="Open Sans Light" pitchFamily="2" charset="0"/>
                <a:cs typeface="Open Sans Light" pitchFamily="2" charset="0"/>
              </a:rPr>
              <a:t>number of successes in </a:t>
            </a:r>
            <a:r>
              <a:rPr lang="en-GB" sz="2400" dirty="0">
                <a:latin typeface="Cambria Math" panose="02040503050406030204" pitchFamily="18" charset="0"/>
                <a:ea typeface="Cambria Math" panose="02040503050406030204" pitchFamily="18" charset="0"/>
                <a:cs typeface="Open Sans Light" pitchFamily="2" charset="0"/>
              </a:rPr>
              <a:t>n</a:t>
            </a:r>
            <a:r>
              <a:rPr lang="en-GB" sz="2400" dirty="0">
                <a:latin typeface="Open Sans Light" pitchFamily="2" charset="0"/>
                <a:ea typeface="Open Sans Light" pitchFamily="2" charset="0"/>
                <a:cs typeface="Open Sans Light" pitchFamily="2" charset="0"/>
              </a:rPr>
              <a:t> trials </a:t>
            </a:r>
          </a:p>
          <a:p>
            <a:pPr marL="342900" indent="-342900">
              <a:buFont typeface="Arial" panose="020B0604020202020204" pitchFamily="34" charset="0"/>
              <a:buChar char="•"/>
            </a:pPr>
            <a:r>
              <a:rPr lang="en-GB" sz="2400" b="1" dirty="0">
                <a:latin typeface="Cambria Math" panose="02040503050406030204" pitchFamily="18" charset="0"/>
                <a:ea typeface="Cambria Math" panose="02040503050406030204" pitchFamily="18" charset="0"/>
                <a:cs typeface="Open Sans Light" pitchFamily="2" charset="0"/>
              </a:rPr>
              <a:t>P(x) =</a:t>
            </a:r>
            <a:r>
              <a:rPr lang="en-GB" sz="2400" dirty="0">
                <a:latin typeface="Cambria Math" panose="02040503050406030204" pitchFamily="18" charset="0"/>
                <a:ea typeface="Cambria Math" panose="02040503050406030204" pitchFamily="18" charset="0"/>
                <a:cs typeface="Open Sans Light" pitchFamily="2" charset="0"/>
              </a:rPr>
              <a:t> </a:t>
            </a:r>
            <a:r>
              <a:rPr lang="en-GB" sz="2400" dirty="0">
                <a:latin typeface="Open Sans Light" pitchFamily="2" charset="0"/>
                <a:ea typeface="Open Sans Light" pitchFamily="2" charset="0"/>
                <a:cs typeface="Open Sans Light" pitchFamily="2" charset="0"/>
              </a:rPr>
              <a:t>probability of getting exactly </a:t>
            </a:r>
            <a:r>
              <a:rPr lang="en-GB" sz="2400" b="1" dirty="0">
                <a:latin typeface="Cambria Math" panose="02040503050406030204" pitchFamily="18" charset="0"/>
                <a:ea typeface="Cambria Math" panose="02040503050406030204" pitchFamily="18" charset="0"/>
                <a:cs typeface="Open Sans Light" pitchFamily="2" charset="0"/>
              </a:rPr>
              <a:t>x</a:t>
            </a:r>
            <a:r>
              <a:rPr lang="en-GB" sz="2400" dirty="0">
                <a:latin typeface="Open Sans Light" pitchFamily="2" charset="0"/>
                <a:ea typeface="Open Sans Light" pitchFamily="2" charset="0"/>
                <a:cs typeface="Open Sans Light" pitchFamily="2" charset="0"/>
              </a:rPr>
              <a:t> successes in </a:t>
            </a:r>
            <a:r>
              <a:rPr lang="en-GB" sz="2400" b="1" dirty="0">
                <a:latin typeface="Cambria Math" panose="02040503050406030204" pitchFamily="18" charset="0"/>
                <a:ea typeface="Cambria Math" panose="02040503050406030204" pitchFamily="18" charset="0"/>
                <a:cs typeface="Open Sans Light" pitchFamily="2" charset="0"/>
              </a:rPr>
              <a:t>n</a:t>
            </a:r>
            <a:r>
              <a:rPr lang="en-GB" sz="2400" dirty="0">
                <a:latin typeface="Open Sans Light" pitchFamily="2" charset="0"/>
                <a:ea typeface="Open Sans Light" pitchFamily="2" charset="0"/>
                <a:cs typeface="Open Sans Light" pitchFamily="2" charset="0"/>
              </a:rPr>
              <a:t> trials</a:t>
            </a:r>
          </a:p>
        </p:txBody>
      </p:sp>
      <p:pic>
        <p:nvPicPr>
          <p:cNvPr id="8" name="Picture 7" descr="A hand giving a thumbs up&#10;&#10;Description automatically generated">
            <a:extLst>
              <a:ext uri="{FF2B5EF4-FFF2-40B4-BE49-F238E27FC236}">
                <a16:creationId xmlns:a16="http://schemas.microsoft.com/office/drawing/2014/main" id="{F4000784-5001-8B0B-280C-5748289814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7233" y="3990003"/>
            <a:ext cx="3860007" cy="2176387"/>
          </a:xfrm>
          <a:prstGeom prst="rect">
            <a:avLst/>
          </a:prstGeom>
          <a:ln>
            <a:noFill/>
          </a:ln>
          <a:effectLst>
            <a:softEdge rad="112500"/>
          </a:effectLst>
        </p:spPr>
      </p:pic>
    </p:spTree>
    <p:extLst>
      <p:ext uri="{BB962C8B-B14F-4D97-AF65-F5344CB8AC3E}">
        <p14:creationId xmlns:p14="http://schemas.microsoft.com/office/powerpoint/2010/main" val="1656936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BINOMIAL PROBABILITY FORMULA</a:t>
            </a:r>
          </a:p>
        </p:txBody>
      </p:sp>
      <p:sp>
        <p:nvSpPr>
          <p:cNvPr id="11" name="TextBox 10">
            <a:extLst>
              <a:ext uri="{FF2B5EF4-FFF2-40B4-BE49-F238E27FC236}">
                <a16:creationId xmlns:a16="http://schemas.microsoft.com/office/drawing/2014/main" id="{B980D9FE-B62D-A248-D260-337C3C78A980}"/>
              </a:ext>
            </a:extLst>
          </p:cNvPr>
          <p:cNvSpPr txBox="1"/>
          <p:nvPr/>
        </p:nvSpPr>
        <p:spPr>
          <a:xfrm>
            <a:off x="516467" y="1343452"/>
            <a:ext cx="5579533" cy="2308324"/>
          </a:xfrm>
          <a:prstGeom prst="rect">
            <a:avLst/>
          </a:prstGeom>
          <a:noFill/>
        </p:spPr>
        <p:txBody>
          <a:bodyPr wrap="square" rtlCol="0">
            <a:spAutoFit/>
          </a:bodyPr>
          <a:lstStyle/>
          <a:p>
            <a:r>
              <a:rPr lang="en-GB" sz="2400" dirty="0">
                <a:latin typeface="Open Sans Light" pitchFamily="2" charset="0"/>
                <a:ea typeface="Open Sans Light" pitchFamily="2" charset="0"/>
                <a:cs typeface="Open Sans Light" pitchFamily="2" charset="0"/>
              </a:rPr>
              <a:t>Toss a coin 5 times – what’s the probability of getting exactly 3 Heads?</a:t>
            </a:r>
          </a:p>
          <a:p>
            <a:pPr algn="ctr"/>
            <a:endParaRPr lang="en-GB" sz="2400" b="1" dirty="0">
              <a:latin typeface="Cambria Math" panose="02040503050406030204" pitchFamily="18" charset="0"/>
              <a:ea typeface="Cambria Math" panose="02040503050406030204" pitchFamily="18" charset="0"/>
              <a:cs typeface="Open Sans Light" pitchFamily="2" charset="0"/>
            </a:endParaRPr>
          </a:p>
          <a:p>
            <a:r>
              <a:rPr lang="en-GB" sz="2400" dirty="0">
                <a:latin typeface="Open Sans Light" pitchFamily="2" charset="0"/>
                <a:ea typeface="Open Sans Light" pitchFamily="2" charset="0"/>
                <a:cs typeface="Open Sans Light" pitchFamily="2" charset="0"/>
              </a:rPr>
              <a:t>Outcomes are </a:t>
            </a:r>
            <a:r>
              <a:rPr lang="en-GB" sz="2400" b="1" dirty="0">
                <a:latin typeface="Open Sans Light" pitchFamily="2" charset="0"/>
                <a:ea typeface="Open Sans Light" pitchFamily="2" charset="0"/>
                <a:cs typeface="Open Sans Light" pitchFamily="2" charset="0"/>
              </a:rPr>
              <a:t>independent</a:t>
            </a:r>
            <a:r>
              <a:rPr lang="en-GB" sz="2400" dirty="0">
                <a:latin typeface="Open Sans Light" pitchFamily="2" charset="0"/>
                <a:ea typeface="Open Sans Light" pitchFamily="2" charset="0"/>
                <a:cs typeface="Open Sans Light" pitchFamily="2" charset="0"/>
              </a:rPr>
              <a:t> – probability is product of individual outcomes</a:t>
            </a:r>
            <a:endParaRPr lang="en-GB" sz="2400" dirty="0">
              <a:latin typeface="Cambria Math" panose="02040503050406030204" pitchFamily="18" charset="0"/>
              <a:ea typeface="Cambria Math" panose="02040503050406030204" pitchFamily="18" charset="0"/>
              <a:cs typeface="Open Sans Light" pitchFamily="2"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5491E36-DA9D-0847-C7EA-494E3D564A29}"/>
                  </a:ext>
                </a:extLst>
              </p:cNvPr>
              <p:cNvSpPr txBox="1"/>
              <p:nvPr/>
            </p:nvSpPr>
            <p:spPr>
              <a:xfrm>
                <a:off x="505992" y="3651776"/>
                <a:ext cx="6721241" cy="1569660"/>
              </a:xfrm>
              <a:prstGeom prst="rect">
                <a:avLst/>
              </a:prstGeom>
              <a:noFill/>
            </p:spPr>
            <p:txBody>
              <a:bodyPr wrap="square">
                <a:spAutoFit/>
              </a:bodyPr>
              <a:lstStyle/>
              <a:p>
                <a:r>
                  <a:rPr lang="en-GB" sz="2400" b="1" dirty="0">
                    <a:latin typeface="Cambria Math" panose="02040503050406030204" pitchFamily="18" charset="0"/>
                    <a:ea typeface="Cambria Math" panose="02040503050406030204" pitchFamily="18" charset="0"/>
                    <a:cs typeface="Open Sans Light" pitchFamily="2" charset="0"/>
                  </a:rPr>
                  <a:t>P(H) = p</a:t>
                </a:r>
                <a:endParaRPr lang="en-GB" sz="2400" dirty="0">
                  <a:latin typeface="Open Sans Light" pitchFamily="2" charset="0"/>
                  <a:ea typeface="Open Sans Light" pitchFamily="2" charset="0"/>
                  <a:cs typeface="Open Sans Light" pitchFamily="2" charset="0"/>
                </a:endParaRPr>
              </a:p>
              <a:p>
                <a:r>
                  <a:rPr lang="en-GB" sz="2400" b="1" dirty="0">
                    <a:latin typeface="Cambria Math" panose="02040503050406030204" pitchFamily="18" charset="0"/>
                    <a:ea typeface="Cambria Math" panose="02040503050406030204" pitchFamily="18" charset="0"/>
                    <a:cs typeface="Open Sans Light" pitchFamily="2" charset="0"/>
                  </a:rPr>
                  <a:t>P(T) = 1 − p</a:t>
                </a:r>
              </a:p>
              <a:p>
                <a:r>
                  <a:rPr lang="en-GB" sz="2400" dirty="0">
                    <a:latin typeface="Cambria Math" panose="02040503050406030204" pitchFamily="18" charset="0"/>
                    <a:ea typeface="Cambria Math" panose="02040503050406030204" pitchFamily="18" charset="0"/>
                    <a:cs typeface="Open Sans Light" pitchFamily="2" charset="0"/>
                  </a:rPr>
                  <a:t>P(HTHHT) </a:t>
                </a:r>
                <a:r>
                  <a:rPr lang="en-GB" sz="2400" b="1" dirty="0">
                    <a:latin typeface="Cambria Math" panose="02040503050406030204" pitchFamily="18" charset="0"/>
                    <a:ea typeface="Cambria Math" panose="02040503050406030204" pitchFamily="18" charset="0"/>
                    <a:cs typeface="Open Sans Light" pitchFamily="2" charset="0"/>
                  </a:rPr>
                  <a:t>= </a:t>
                </a:r>
                <a14:m>
                  <m:oMath xmlns:m="http://schemas.openxmlformats.org/officeDocument/2006/math">
                    <m:r>
                      <m:rPr>
                        <m:sty m:val="p"/>
                      </m:rPr>
                      <a:rPr lang="en-GB" sz="2400" b="0" i="0" smtClean="0">
                        <a:latin typeface="Cambria Math" panose="02040503050406030204" pitchFamily="18" charset="0"/>
                        <a:ea typeface="Cambria Math" panose="02040503050406030204" pitchFamily="18" charset="0"/>
                        <a:cs typeface="Open Sans Light" pitchFamily="2" charset="0"/>
                      </a:rPr>
                      <m:t>p</m:t>
                    </m:r>
                    <m:r>
                      <a:rPr lang="en-GB" sz="2400" b="0" i="0" smtClean="0">
                        <a:latin typeface="Cambria Math" panose="02040503050406030204" pitchFamily="18" charset="0"/>
                        <a:ea typeface="Cambria Math" panose="02040503050406030204" pitchFamily="18" charset="0"/>
                        <a:cs typeface="Open Sans Light" pitchFamily="2" charset="0"/>
                      </a:rPr>
                      <m:t>⋅</m:t>
                    </m:r>
                    <m:d>
                      <m:dPr>
                        <m:ctrlPr>
                          <a:rPr lang="en-GB" sz="2400" i="1" smtClean="0">
                            <a:latin typeface="Cambria Math" panose="02040503050406030204" pitchFamily="18" charset="0"/>
                            <a:ea typeface="Cambria Math" panose="02040503050406030204" pitchFamily="18" charset="0"/>
                            <a:cs typeface="Open Sans Light" pitchFamily="2" charset="0"/>
                          </a:rPr>
                        </m:ctrlPr>
                      </m:dPr>
                      <m:e>
                        <m:r>
                          <a:rPr lang="en-GB" sz="2400" b="0" i="0" smtClean="0">
                            <a:latin typeface="Cambria Math" panose="02040503050406030204" pitchFamily="18" charset="0"/>
                            <a:ea typeface="Cambria Math" panose="02040503050406030204" pitchFamily="18" charset="0"/>
                            <a:cs typeface="Open Sans Light" pitchFamily="2" charset="0"/>
                          </a:rPr>
                          <m:t>1−</m:t>
                        </m:r>
                        <m:r>
                          <m:rPr>
                            <m:sty m:val="p"/>
                          </m:rPr>
                          <a:rPr lang="en-GB" sz="2400" b="0" i="0" smtClean="0">
                            <a:latin typeface="Cambria Math" panose="02040503050406030204" pitchFamily="18" charset="0"/>
                            <a:ea typeface="Cambria Math" panose="02040503050406030204" pitchFamily="18" charset="0"/>
                            <a:cs typeface="Open Sans Light" pitchFamily="2" charset="0"/>
                          </a:rPr>
                          <m:t>p</m:t>
                        </m:r>
                      </m:e>
                    </m:d>
                    <m:r>
                      <a:rPr lang="en-GB" sz="2400" b="0" i="0" smtClean="0">
                        <a:latin typeface="Cambria Math" panose="02040503050406030204" pitchFamily="18" charset="0"/>
                        <a:ea typeface="Cambria Math" panose="02040503050406030204" pitchFamily="18" charset="0"/>
                        <a:cs typeface="Open Sans Light" pitchFamily="2" charset="0"/>
                      </a:rPr>
                      <m:t>⋅</m:t>
                    </m:r>
                    <m:r>
                      <m:rPr>
                        <m:sty m:val="p"/>
                      </m:rPr>
                      <a:rPr lang="en-GB" sz="2400" b="0" i="0" smtClean="0">
                        <a:latin typeface="Cambria Math" panose="02040503050406030204" pitchFamily="18" charset="0"/>
                        <a:ea typeface="Cambria Math" panose="02040503050406030204" pitchFamily="18" charset="0"/>
                        <a:cs typeface="Open Sans Light" pitchFamily="2" charset="0"/>
                      </a:rPr>
                      <m:t>p</m:t>
                    </m:r>
                    <m:r>
                      <a:rPr lang="en-GB" sz="2400" b="0" i="0" smtClean="0">
                        <a:latin typeface="Cambria Math" panose="02040503050406030204" pitchFamily="18" charset="0"/>
                        <a:ea typeface="Cambria Math" panose="02040503050406030204" pitchFamily="18" charset="0"/>
                        <a:cs typeface="Open Sans Light" pitchFamily="2" charset="0"/>
                      </a:rPr>
                      <m:t>⋅</m:t>
                    </m:r>
                    <m:r>
                      <m:rPr>
                        <m:sty m:val="p"/>
                      </m:rPr>
                      <a:rPr lang="en-GB" sz="2400" b="0" i="0" smtClean="0">
                        <a:latin typeface="Cambria Math" panose="02040503050406030204" pitchFamily="18" charset="0"/>
                        <a:ea typeface="Cambria Math" panose="02040503050406030204" pitchFamily="18" charset="0"/>
                        <a:cs typeface="Open Sans Light" pitchFamily="2" charset="0"/>
                      </a:rPr>
                      <m:t>p</m:t>
                    </m:r>
                    <m:r>
                      <a:rPr lang="en-GB" sz="2400" b="0" i="0" smtClean="0">
                        <a:latin typeface="Cambria Math" panose="02040503050406030204" pitchFamily="18" charset="0"/>
                        <a:ea typeface="Cambria Math" panose="02040503050406030204" pitchFamily="18" charset="0"/>
                        <a:cs typeface="Open Sans Light" pitchFamily="2" charset="0"/>
                      </a:rPr>
                      <m:t>⋅</m:t>
                    </m:r>
                    <m:d>
                      <m:dPr>
                        <m:ctrlPr>
                          <a:rPr lang="en-GB" sz="2400" i="1" smtClean="0">
                            <a:latin typeface="Cambria Math" panose="02040503050406030204" pitchFamily="18" charset="0"/>
                            <a:ea typeface="Cambria Math" panose="02040503050406030204" pitchFamily="18" charset="0"/>
                            <a:cs typeface="Open Sans Light" pitchFamily="2" charset="0"/>
                          </a:rPr>
                        </m:ctrlPr>
                      </m:dPr>
                      <m:e>
                        <m:r>
                          <a:rPr lang="en-GB" sz="2400" b="0" i="0" smtClean="0">
                            <a:latin typeface="Cambria Math" panose="02040503050406030204" pitchFamily="18" charset="0"/>
                            <a:ea typeface="Cambria Math" panose="02040503050406030204" pitchFamily="18" charset="0"/>
                            <a:cs typeface="Open Sans Light" pitchFamily="2" charset="0"/>
                          </a:rPr>
                          <m:t>1−</m:t>
                        </m:r>
                        <m:r>
                          <m:rPr>
                            <m:sty m:val="p"/>
                          </m:rPr>
                          <a:rPr lang="en-GB" sz="2400" b="0" i="0" smtClean="0">
                            <a:latin typeface="Cambria Math" panose="02040503050406030204" pitchFamily="18" charset="0"/>
                            <a:ea typeface="Cambria Math" panose="02040503050406030204" pitchFamily="18" charset="0"/>
                            <a:cs typeface="Open Sans Light" pitchFamily="2" charset="0"/>
                          </a:rPr>
                          <m:t>p</m:t>
                        </m:r>
                      </m:e>
                    </m:d>
                  </m:oMath>
                </a14:m>
                <a:endParaRPr lang="en-GB" sz="2400" dirty="0">
                  <a:latin typeface="Cambria Math" panose="02040503050406030204" pitchFamily="18" charset="0"/>
                  <a:ea typeface="Cambria Math" panose="02040503050406030204" pitchFamily="18" charset="0"/>
                  <a:cs typeface="Open Sans Light" pitchFamily="2" charset="0"/>
                </a:endParaRPr>
              </a:p>
              <a:p>
                <a:r>
                  <a:rPr lang="en-GB" sz="2400" dirty="0">
                    <a:latin typeface="Cambria Math" panose="02040503050406030204" pitchFamily="18" charset="0"/>
                    <a:ea typeface="Cambria Math" panose="02040503050406030204" pitchFamily="18" charset="0"/>
                    <a:cs typeface="Open Sans Light" pitchFamily="2" charset="0"/>
                  </a:rPr>
                  <a:t> </a:t>
                </a:r>
                <a:r>
                  <a:rPr lang="en-GB" sz="2400" i="1" dirty="0">
                    <a:latin typeface="Cambria Math" panose="02040503050406030204" pitchFamily="18" charset="0"/>
                    <a:ea typeface="Cambria Math" panose="02040503050406030204" pitchFamily="18" charset="0"/>
                    <a:cs typeface="Open Sans Light" pitchFamily="2" charset="0"/>
                  </a:rPr>
                  <a:t>= </a:t>
                </a:r>
                <a14:m>
                  <m:oMath xmlns:m="http://schemas.openxmlformats.org/officeDocument/2006/math">
                    <m:sSup>
                      <m:sSupPr>
                        <m:ctrlPr>
                          <a:rPr lang="en-GB" sz="2400" i="1" smtClean="0">
                            <a:latin typeface="Cambria Math" panose="02040503050406030204" pitchFamily="18" charset="0"/>
                            <a:ea typeface="Cambria Math" panose="02040503050406030204" pitchFamily="18" charset="0"/>
                            <a:cs typeface="Open Sans Light" pitchFamily="2" charset="0"/>
                          </a:rPr>
                        </m:ctrlPr>
                      </m:sSupPr>
                      <m:e>
                        <m:r>
                          <m:rPr>
                            <m:sty m:val="p"/>
                          </m:rPr>
                          <a:rPr lang="en-GB" sz="2400" b="0" i="0" smtClean="0">
                            <a:latin typeface="Cambria Math" panose="02040503050406030204" pitchFamily="18" charset="0"/>
                            <a:ea typeface="Cambria Math" panose="02040503050406030204" pitchFamily="18" charset="0"/>
                            <a:cs typeface="Open Sans Light" pitchFamily="2" charset="0"/>
                          </a:rPr>
                          <m:t>p</m:t>
                        </m:r>
                      </m:e>
                      <m:sup>
                        <m:r>
                          <a:rPr lang="en-GB" sz="2400" b="0" i="0" smtClean="0">
                            <a:latin typeface="Cambria Math" panose="02040503050406030204" pitchFamily="18" charset="0"/>
                            <a:ea typeface="Cambria Math" panose="02040503050406030204" pitchFamily="18" charset="0"/>
                            <a:cs typeface="Open Sans Light" pitchFamily="2" charset="0"/>
                          </a:rPr>
                          <m:t>3</m:t>
                        </m:r>
                      </m:sup>
                    </m:sSup>
                    <m:r>
                      <a:rPr lang="en-GB" sz="2400" i="0" smtClean="0">
                        <a:latin typeface="Cambria Math" panose="02040503050406030204" pitchFamily="18" charset="0"/>
                        <a:ea typeface="Cambria Math" panose="02040503050406030204" pitchFamily="18" charset="0"/>
                        <a:cs typeface="Open Sans Light" pitchFamily="2" charset="0"/>
                      </a:rPr>
                      <m:t>⋅</m:t>
                    </m:r>
                    <m:sSup>
                      <m:sSupPr>
                        <m:ctrlPr>
                          <a:rPr lang="en-GB" sz="2400" i="1" smtClean="0">
                            <a:latin typeface="Cambria Math" panose="02040503050406030204" pitchFamily="18" charset="0"/>
                            <a:ea typeface="Cambria Math" panose="02040503050406030204" pitchFamily="18" charset="0"/>
                            <a:cs typeface="Open Sans Light" pitchFamily="2" charset="0"/>
                          </a:rPr>
                        </m:ctrlPr>
                      </m:sSupPr>
                      <m:e>
                        <m:r>
                          <a:rPr lang="en-GB" sz="2400" b="0" i="0" smtClean="0">
                            <a:latin typeface="Cambria Math" panose="02040503050406030204" pitchFamily="18" charset="0"/>
                            <a:ea typeface="Cambria Math" panose="02040503050406030204" pitchFamily="18" charset="0"/>
                            <a:cs typeface="Open Sans Light" pitchFamily="2" charset="0"/>
                          </a:rPr>
                          <m:t>(1−</m:t>
                        </m:r>
                        <m:r>
                          <m:rPr>
                            <m:sty m:val="p"/>
                          </m:rPr>
                          <a:rPr lang="en-GB" sz="2400" b="0" i="0" smtClean="0">
                            <a:latin typeface="Cambria Math" panose="02040503050406030204" pitchFamily="18" charset="0"/>
                            <a:ea typeface="Cambria Math" panose="02040503050406030204" pitchFamily="18" charset="0"/>
                            <a:cs typeface="Open Sans Light" pitchFamily="2" charset="0"/>
                          </a:rPr>
                          <m:t>p</m:t>
                        </m:r>
                        <m:r>
                          <a:rPr lang="en-GB" sz="2400" b="0" i="0" smtClean="0">
                            <a:latin typeface="Cambria Math" panose="02040503050406030204" pitchFamily="18" charset="0"/>
                            <a:ea typeface="Cambria Math" panose="02040503050406030204" pitchFamily="18" charset="0"/>
                            <a:cs typeface="Open Sans Light" pitchFamily="2" charset="0"/>
                          </a:rPr>
                          <m:t>)</m:t>
                        </m:r>
                      </m:e>
                      <m:sup>
                        <m:r>
                          <a:rPr lang="en-GB" sz="2400" b="0" i="0" smtClean="0">
                            <a:latin typeface="Cambria Math" panose="02040503050406030204" pitchFamily="18" charset="0"/>
                            <a:ea typeface="Cambria Math" panose="02040503050406030204" pitchFamily="18" charset="0"/>
                            <a:cs typeface="Open Sans Light" pitchFamily="2" charset="0"/>
                          </a:rPr>
                          <m:t>2</m:t>
                        </m:r>
                      </m:sup>
                    </m:sSup>
                  </m:oMath>
                </a14:m>
                <a:endParaRPr lang="en-GB" sz="2400" dirty="0">
                  <a:latin typeface="Open Sans Light" pitchFamily="2" charset="0"/>
                  <a:ea typeface="Open Sans Light" pitchFamily="2" charset="0"/>
                  <a:cs typeface="Open Sans Light" pitchFamily="2" charset="0"/>
                </a:endParaRPr>
              </a:p>
            </p:txBody>
          </p:sp>
        </mc:Choice>
        <mc:Fallback xmlns="">
          <p:sp>
            <p:nvSpPr>
              <p:cNvPr id="6" name="TextBox 5">
                <a:extLst>
                  <a:ext uri="{FF2B5EF4-FFF2-40B4-BE49-F238E27FC236}">
                    <a16:creationId xmlns:a16="http://schemas.microsoft.com/office/drawing/2014/main" id="{25491E36-DA9D-0847-C7EA-494E3D564A29}"/>
                  </a:ext>
                </a:extLst>
              </p:cNvPr>
              <p:cNvSpPr txBox="1">
                <a:spLocks noRot="1" noChangeAspect="1" noMove="1" noResize="1" noEditPoints="1" noAdjustHandles="1" noChangeArrowheads="1" noChangeShapeType="1" noTextEdit="1"/>
              </p:cNvSpPr>
              <p:nvPr/>
            </p:nvSpPr>
            <p:spPr>
              <a:xfrm>
                <a:off x="505992" y="3651776"/>
                <a:ext cx="6721241" cy="1569660"/>
              </a:xfrm>
              <a:prstGeom prst="rect">
                <a:avLst/>
              </a:prstGeom>
              <a:blipFill>
                <a:blip r:embed="rId5"/>
                <a:stretch>
                  <a:fillRect l="-1360" t="-3876" b="-6977"/>
                </a:stretch>
              </a:blipFill>
            </p:spPr>
            <p:txBody>
              <a:bodyPr/>
              <a:lstStyle/>
              <a:p>
                <a:r>
                  <a:rPr lang="en-GB">
                    <a:noFill/>
                  </a:rPr>
                  <a:t> </a:t>
                </a:r>
              </a:p>
            </p:txBody>
          </p:sp>
        </mc:Fallback>
      </mc:AlternateContent>
      <p:pic>
        <p:nvPicPr>
          <p:cNvPr id="8" name="Picture 7" descr="A hand giving a thumbs up&#10;&#10;Description automatically generated">
            <a:extLst>
              <a:ext uri="{FF2B5EF4-FFF2-40B4-BE49-F238E27FC236}">
                <a16:creationId xmlns:a16="http://schemas.microsoft.com/office/drawing/2014/main" id="{F4000784-5001-8B0B-280C-5748289814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6309" y="1252613"/>
            <a:ext cx="3860007" cy="2176387"/>
          </a:xfrm>
          <a:prstGeom prst="rect">
            <a:avLst/>
          </a:prstGeom>
          <a:ln>
            <a:noFill/>
          </a:ln>
          <a:effectLst>
            <a:softEdge rad="112500"/>
          </a:effectLst>
        </p:spPr>
      </p:pic>
      <p:sp>
        <p:nvSpPr>
          <p:cNvPr id="4" name="TextBox 3">
            <a:extLst>
              <a:ext uri="{FF2B5EF4-FFF2-40B4-BE49-F238E27FC236}">
                <a16:creationId xmlns:a16="http://schemas.microsoft.com/office/drawing/2014/main" id="{C9EB6140-5660-9C36-9F19-C18D8A6079A0}"/>
              </a:ext>
            </a:extLst>
          </p:cNvPr>
          <p:cNvSpPr txBox="1"/>
          <p:nvPr/>
        </p:nvSpPr>
        <p:spPr>
          <a:xfrm>
            <a:off x="569019" y="5327758"/>
            <a:ext cx="5579533" cy="830997"/>
          </a:xfrm>
          <a:prstGeom prst="rect">
            <a:avLst/>
          </a:prstGeom>
          <a:noFill/>
        </p:spPr>
        <p:txBody>
          <a:bodyPr wrap="square" rtlCol="0">
            <a:spAutoFit/>
          </a:bodyPr>
          <a:lstStyle/>
          <a:p>
            <a:r>
              <a:rPr lang="en-GB" sz="2400" dirty="0">
                <a:latin typeface="Open Sans Light" pitchFamily="2" charset="0"/>
                <a:ea typeface="Open Sans Light" pitchFamily="2" charset="0"/>
                <a:cs typeface="Open Sans Light" pitchFamily="2" charset="0"/>
              </a:rPr>
              <a:t>…But this is just one combination. How many others are there?</a:t>
            </a:r>
          </a:p>
        </p:txBody>
      </p:sp>
      <p:sp>
        <p:nvSpPr>
          <p:cNvPr id="7" name="TextBox 6">
            <a:extLst>
              <a:ext uri="{FF2B5EF4-FFF2-40B4-BE49-F238E27FC236}">
                <a16:creationId xmlns:a16="http://schemas.microsoft.com/office/drawing/2014/main" id="{BFAE581B-C98F-4F71-267D-D66A697CD03E}"/>
              </a:ext>
            </a:extLst>
          </p:cNvPr>
          <p:cNvSpPr txBox="1"/>
          <p:nvPr/>
        </p:nvSpPr>
        <p:spPr>
          <a:xfrm>
            <a:off x="6178084" y="3697942"/>
            <a:ext cx="1185620" cy="3046988"/>
          </a:xfrm>
          <a:prstGeom prst="rect">
            <a:avLst/>
          </a:prstGeom>
          <a:noFill/>
        </p:spPr>
        <p:txBody>
          <a:bodyPr wrap="square" rtlCol="0">
            <a:spAutoFit/>
          </a:bodyPr>
          <a:lstStyle/>
          <a:p>
            <a:r>
              <a:rPr lang="en-GB" sz="2400" dirty="0">
                <a:latin typeface="Cambria Math" panose="02040503050406030204" pitchFamily="18" charset="0"/>
                <a:ea typeface="Cambria Math" panose="02040503050406030204" pitchFamily="18" charset="0"/>
              </a:rPr>
              <a:t>THTHH</a:t>
            </a:r>
          </a:p>
          <a:p>
            <a:r>
              <a:rPr lang="en-GB" sz="2400" dirty="0">
                <a:latin typeface="Cambria Math" panose="02040503050406030204" pitchFamily="18" charset="0"/>
                <a:ea typeface="Cambria Math" panose="02040503050406030204" pitchFamily="18" charset="0"/>
              </a:rPr>
              <a:t>HHHTT</a:t>
            </a:r>
          </a:p>
          <a:p>
            <a:r>
              <a:rPr lang="en-GB" sz="2400" dirty="0">
                <a:latin typeface="Cambria Math" panose="02040503050406030204" pitchFamily="18" charset="0"/>
                <a:ea typeface="Cambria Math" panose="02040503050406030204" pitchFamily="18" charset="0"/>
              </a:rPr>
              <a:t>TTHHH</a:t>
            </a:r>
          </a:p>
          <a:p>
            <a:r>
              <a:rPr lang="en-GB" sz="2400" dirty="0">
                <a:latin typeface="Cambria Math" panose="02040503050406030204" pitchFamily="18" charset="0"/>
                <a:ea typeface="Cambria Math" panose="02040503050406030204" pitchFamily="18" charset="0"/>
              </a:rPr>
              <a:t>HTHTH</a:t>
            </a:r>
          </a:p>
          <a:p>
            <a:r>
              <a:rPr lang="en-GB" sz="2400" dirty="0">
                <a:latin typeface="Cambria Math" panose="02040503050406030204" pitchFamily="18" charset="0"/>
                <a:ea typeface="Cambria Math" panose="02040503050406030204" pitchFamily="18" charset="0"/>
              </a:rPr>
              <a:t>HHTHT</a:t>
            </a:r>
          </a:p>
          <a:p>
            <a:r>
              <a:rPr lang="en-GB" sz="2400" dirty="0">
                <a:latin typeface="Cambria Math" panose="02040503050406030204" pitchFamily="18" charset="0"/>
                <a:ea typeface="Cambria Math" panose="02040503050406030204" pitchFamily="18" charset="0"/>
              </a:rPr>
              <a:t>THHHT</a:t>
            </a:r>
          </a:p>
          <a:p>
            <a:r>
              <a:rPr lang="en-GB" sz="2400" dirty="0">
                <a:latin typeface="Cambria Math" panose="02040503050406030204" pitchFamily="18" charset="0"/>
                <a:ea typeface="Cambria Math" panose="02040503050406030204" pitchFamily="18" charset="0"/>
              </a:rPr>
              <a:t>THHTH</a:t>
            </a:r>
          </a:p>
          <a:p>
            <a:pPr algn="ctr"/>
            <a:r>
              <a:rPr lang="en-GB" sz="2400" dirty="0">
                <a:latin typeface="Cambria Math" panose="02040503050406030204" pitchFamily="18" charset="0"/>
                <a:ea typeface="Cambria Math" panose="02040503050406030204" pitchFamily="18" charset="0"/>
              </a:rPr>
              <a:t>…</a:t>
            </a:r>
          </a:p>
        </p:txBody>
      </p:sp>
    </p:spTree>
    <p:extLst>
      <p:ext uri="{BB962C8B-B14F-4D97-AF65-F5344CB8AC3E}">
        <p14:creationId xmlns:p14="http://schemas.microsoft.com/office/powerpoint/2010/main" val="1244070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7749"/>
            <a:ext cx="12192000" cy="6858000"/>
          </a:xfrm>
          <a:prstGeom prst="rect">
            <a:avLst/>
          </a:prstGeom>
        </p:spPr>
      </p:pic>
      <p:sp>
        <p:nvSpPr>
          <p:cNvPr id="13" name="Rectangle 12">
            <a:extLst>
              <a:ext uri="{FF2B5EF4-FFF2-40B4-BE49-F238E27FC236}">
                <a16:creationId xmlns:a16="http://schemas.microsoft.com/office/drawing/2014/main" id="{C4ED0804-3A38-C224-72ED-BC1A504F210B}"/>
              </a:ext>
            </a:extLst>
          </p:cNvPr>
          <p:cNvSpPr/>
          <p:nvPr/>
        </p:nvSpPr>
        <p:spPr>
          <a:xfrm>
            <a:off x="1955761" y="1817336"/>
            <a:ext cx="2867187" cy="736395"/>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endParaRPr lang="en-GB" sz="2800" b="1" dirty="0">
              <a:latin typeface="Open Sans Light" pitchFamily="2" charset="0"/>
              <a:ea typeface="Open Sans Light" pitchFamily="2" charset="0"/>
              <a:cs typeface="Open Sans Light" pitchFamily="2" charset="0"/>
            </a:endParaRPr>
          </a:p>
        </p:txBody>
      </p:sp>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BINOMIAL PROBABILITY FORMULA</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5491E36-DA9D-0847-C7EA-494E3D564A29}"/>
                  </a:ext>
                </a:extLst>
              </p:cNvPr>
              <p:cNvSpPr txBox="1"/>
              <p:nvPr/>
            </p:nvSpPr>
            <p:spPr>
              <a:xfrm>
                <a:off x="256943" y="3626743"/>
                <a:ext cx="6508068" cy="31008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ea typeface="Open Sans Light" pitchFamily="2" charset="0"/>
                          <a:cs typeface="Open Sans Light" pitchFamily="2" charset="0"/>
                        </a:rPr>
                        <m:t>=</m:t>
                      </m:r>
                      <m:d>
                        <m:dPr>
                          <m:ctrlPr>
                            <a:rPr lang="en-GB" sz="2400" i="1">
                              <a:latin typeface="Cambria Math" panose="02040503050406030204" pitchFamily="18" charset="0"/>
                              <a:ea typeface="Open Sans Light" pitchFamily="2" charset="0"/>
                              <a:cs typeface="Open Sans Light" pitchFamily="2" charset="0"/>
                            </a:rPr>
                          </m:ctrlPr>
                        </m:dPr>
                        <m:e>
                          <m:f>
                            <m:fPr>
                              <m:type m:val="noBar"/>
                              <m:ctrlPr>
                                <a:rPr lang="en-GB" sz="2400" i="1" smtClean="0">
                                  <a:latin typeface="Cambria Math" panose="02040503050406030204" pitchFamily="18" charset="0"/>
                                  <a:ea typeface="Open Sans Light" pitchFamily="2" charset="0"/>
                                  <a:cs typeface="Open Sans Light" pitchFamily="2" charset="0"/>
                                </a:rPr>
                              </m:ctrlPr>
                            </m:fPr>
                            <m:num>
                              <m:r>
                                <a:rPr lang="en-GB" sz="2400" b="0" i="0" smtClean="0">
                                  <a:latin typeface="Cambria Math" panose="02040503050406030204" pitchFamily="18" charset="0"/>
                                  <a:ea typeface="Open Sans Light" pitchFamily="2" charset="0"/>
                                  <a:cs typeface="Open Sans Light" pitchFamily="2" charset="0"/>
                                </a:rPr>
                                <m:t>5</m:t>
                              </m:r>
                            </m:num>
                            <m:den>
                              <m:r>
                                <a:rPr lang="en-GB" sz="2400" b="0" i="0" smtClean="0">
                                  <a:latin typeface="Cambria Math" panose="02040503050406030204" pitchFamily="18" charset="0"/>
                                  <a:ea typeface="Open Sans Light" pitchFamily="2" charset="0"/>
                                  <a:cs typeface="Open Sans Light" pitchFamily="2" charset="0"/>
                                </a:rPr>
                                <m:t>3</m:t>
                              </m:r>
                            </m:den>
                          </m:f>
                        </m:e>
                      </m:d>
                      <m:r>
                        <a:rPr lang="en-GB" sz="2400" b="0" i="1" smtClean="0">
                          <a:latin typeface="Cambria Math" panose="02040503050406030204" pitchFamily="18" charset="0"/>
                          <a:ea typeface="Open Sans Light" pitchFamily="2" charset="0"/>
                          <a:cs typeface="Open Sans Light" pitchFamily="2" charset="0"/>
                        </a:rPr>
                        <m:t> </m:t>
                      </m:r>
                      <m:sSup>
                        <m:sSupPr>
                          <m:ctrlPr>
                            <a:rPr lang="en-GB" sz="2400" i="1" smtClean="0">
                              <a:latin typeface="Cambria Math" panose="02040503050406030204" pitchFamily="18" charset="0"/>
                              <a:ea typeface="Cambria Math" panose="02040503050406030204" pitchFamily="18" charset="0"/>
                              <a:cs typeface="Open Sans Light" pitchFamily="2" charset="0"/>
                            </a:rPr>
                          </m:ctrlPr>
                        </m:sSupPr>
                        <m:e>
                          <m:r>
                            <m:rPr>
                              <m:sty m:val="p"/>
                            </m:rPr>
                            <a:rPr lang="en-GB" sz="2400" b="0" i="0" smtClean="0">
                              <a:latin typeface="Cambria Math" panose="02040503050406030204" pitchFamily="18" charset="0"/>
                              <a:ea typeface="Cambria Math" panose="02040503050406030204" pitchFamily="18" charset="0"/>
                              <a:cs typeface="Open Sans Light" pitchFamily="2" charset="0"/>
                            </a:rPr>
                            <m:t>p</m:t>
                          </m:r>
                        </m:e>
                        <m:sup>
                          <m:r>
                            <a:rPr lang="en-GB" sz="2400" b="0" i="0" smtClean="0">
                              <a:latin typeface="Cambria Math" panose="02040503050406030204" pitchFamily="18" charset="0"/>
                              <a:ea typeface="Cambria Math" panose="02040503050406030204" pitchFamily="18" charset="0"/>
                              <a:cs typeface="Open Sans Light" pitchFamily="2" charset="0"/>
                            </a:rPr>
                            <m:t>3</m:t>
                          </m:r>
                        </m:sup>
                      </m:sSup>
                      <m:r>
                        <a:rPr lang="en-GB" sz="2400" i="0" smtClean="0">
                          <a:latin typeface="Cambria Math" panose="02040503050406030204" pitchFamily="18" charset="0"/>
                          <a:ea typeface="Cambria Math" panose="02040503050406030204" pitchFamily="18" charset="0"/>
                          <a:cs typeface="Open Sans Light" pitchFamily="2" charset="0"/>
                        </a:rPr>
                        <m:t>⋅</m:t>
                      </m:r>
                      <m:sSup>
                        <m:sSupPr>
                          <m:ctrlPr>
                            <a:rPr lang="en-GB" sz="2400" i="1" smtClean="0">
                              <a:latin typeface="Cambria Math" panose="02040503050406030204" pitchFamily="18" charset="0"/>
                              <a:ea typeface="Cambria Math" panose="02040503050406030204" pitchFamily="18" charset="0"/>
                              <a:cs typeface="Open Sans Light" pitchFamily="2" charset="0"/>
                            </a:rPr>
                          </m:ctrlPr>
                        </m:sSupPr>
                        <m:e>
                          <m:r>
                            <a:rPr lang="en-GB" sz="2400" b="0" i="0" smtClean="0">
                              <a:latin typeface="Cambria Math" panose="02040503050406030204" pitchFamily="18" charset="0"/>
                              <a:ea typeface="Cambria Math" panose="02040503050406030204" pitchFamily="18" charset="0"/>
                              <a:cs typeface="Open Sans Light" pitchFamily="2" charset="0"/>
                            </a:rPr>
                            <m:t>(1−</m:t>
                          </m:r>
                          <m:r>
                            <m:rPr>
                              <m:sty m:val="p"/>
                            </m:rPr>
                            <a:rPr lang="en-GB" sz="2400" b="0" i="0" smtClean="0">
                              <a:latin typeface="Cambria Math" panose="02040503050406030204" pitchFamily="18" charset="0"/>
                              <a:ea typeface="Cambria Math" panose="02040503050406030204" pitchFamily="18" charset="0"/>
                              <a:cs typeface="Open Sans Light" pitchFamily="2" charset="0"/>
                            </a:rPr>
                            <m:t>p</m:t>
                          </m:r>
                          <m:r>
                            <a:rPr lang="en-GB" sz="2400" b="0" i="0" smtClean="0">
                              <a:latin typeface="Cambria Math" panose="02040503050406030204" pitchFamily="18" charset="0"/>
                              <a:ea typeface="Cambria Math" panose="02040503050406030204" pitchFamily="18" charset="0"/>
                              <a:cs typeface="Open Sans Light" pitchFamily="2" charset="0"/>
                            </a:rPr>
                            <m:t>)</m:t>
                          </m:r>
                        </m:e>
                        <m:sup>
                          <m:r>
                            <a:rPr lang="en-GB" sz="2400" b="0" i="0" smtClean="0">
                              <a:latin typeface="Cambria Math" panose="02040503050406030204" pitchFamily="18" charset="0"/>
                              <a:ea typeface="Cambria Math" panose="02040503050406030204" pitchFamily="18" charset="0"/>
                              <a:cs typeface="Open Sans Light" pitchFamily="2" charset="0"/>
                            </a:rPr>
                            <m:t>2</m:t>
                          </m:r>
                        </m:sup>
                      </m:sSup>
                    </m:oMath>
                  </m:oMathPara>
                </a14:m>
                <a:endParaRPr lang="en-GB" sz="2400" dirty="0">
                  <a:latin typeface="Open Sans Light" pitchFamily="2" charset="0"/>
                  <a:ea typeface="Open Sans Light" pitchFamily="2" charset="0"/>
                  <a:cs typeface="Open Sans Light" pitchFamily="2" charset="0"/>
                </a:endParaRPr>
              </a:p>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ea typeface="Open Sans Light" pitchFamily="2" charset="0"/>
                          <a:cs typeface="Open Sans Light" pitchFamily="2" charset="0"/>
                        </a:rPr>
                        <m:t>=</m:t>
                      </m:r>
                      <m:f>
                        <m:fPr>
                          <m:ctrlPr>
                            <a:rPr lang="en-GB" sz="2400" b="0" i="1" smtClean="0">
                              <a:latin typeface="Cambria Math" panose="02040503050406030204" pitchFamily="18" charset="0"/>
                              <a:ea typeface="Open Sans Light" pitchFamily="2" charset="0"/>
                              <a:cs typeface="Open Sans Light" pitchFamily="2" charset="0"/>
                            </a:rPr>
                          </m:ctrlPr>
                        </m:fPr>
                        <m:num>
                          <m:r>
                            <a:rPr lang="en-GB" sz="2400" b="0" i="1" smtClean="0">
                              <a:latin typeface="Cambria Math" panose="02040503050406030204" pitchFamily="18" charset="0"/>
                              <a:ea typeface="Open Sans Light" pitchFamily="2" charset="0"/>
                              <a:cs typeface="Open Sans Light" pitchFamily="2" charset="0"/>
                            </a:rPr>
                            <m:t>5!</m:t>
                          </m:r>
                        </m:num>
                        <m:den>
                          <m:r>
                            <a:rPr lang="en-GB" sz="2400" b="0" i="1" smtClean="0">
                              <a:latin typeface="Cambria Math" panose="02040503050406030204" pitchFamily="18" charset="0"/>
                              <a:ea typeface="Open Sans Light" pitchFamily="2" charset="0"/>
                              <a:cs typeface="Open Sans Light" pitchFamily="2" charset="0"/>
                            </a:rPr>
                            <m:t>3!</m:t>
                          </m:r>
                          <m:r>
                            <a:rPr lang="en-GB" sz="2400" b="0" i="1" smtClean="0">
                              <a:latin typeface="Cambria Math" panose="02040503050406030204" pitchFamily="18" charset="0"/>
                              <a:ea typeface="Cambria Math" panose="02040503050406030204" pitchFamily="18" charset="0"/>
                              <a:cs typeface="Open Sans Light" pitchFamily="2" charset="0"/>
                            </a:rPr>
                            <m:t>⋅2!</m:t>
                          </m:r>
                        </m:den>
                      </m:f>
                      <m:d>
                        <m:dPr>
                          <m:ctrlPr>
                            <a:rPr lang="en-GB" sz="2400" b="0" i="1" smtClean="0">
                              <a:latin typeface="Cambria Math" panose="02040503050406030204" pitchFamily="18" charset="0"/>
                              <a:ea typeface="Open Sans Light" pitchFamily="2" charset="0"/>
                              <a:cs typeface="Open Sans Light" pitchFamily="2" charset="0"/>
                            </a:rPr>
                          </m:ctrlPr>
                        </m:dPr>
                        <m:e>
                          <m:sSup>
                            <m:sSupPr>
                              <m:ctrlPr>
                                <a:rPr lang="en-GB" sz="2400" i="1">
                                  <a:latin typeface="Cambria Math" panose="02040503050406030204" pitchFamily="18" charset="0"/>
                                  <a:ea typeface="Cambria Math" panose="02040503050406030204" pitchFamily="18" charset="0"/>
                                  <a:cs typeface="Open Sans Light" pitchFamily="2" charset="0"/>
                                </a:rPr>
                              </m:ctrlPr>
                            </m:sSupPr>
                            <m:e>
                              <m:r>
                                <m:rPr>
                                  <m:sty m:val="p"/>
                                </m:rPr>
                                <a:rPr lang="en-GB" sz="2400">
                                  <a:latin typeface="Cambria Math" panose="02040503050406030204" pitchFamily="18" charset="0"/>
                                  <a:ea typeface="Cambria Math" panose="02040503050406030204" pitchFamily="18" charset="0"/>
                                  <a:cs typeface="Open Sans Light" pitchFamily="2" charset="0"/>
                                </a:rPr>
                                <m:t>p</m:t>
                              </m:r>
                            </m:e>
                            <m:sup>
                              <m:r>
                                <a:rPr lang="en-GB" sz="2400">
                                  <a:latin typeface="Cambria Math" panose="02040503050406030204" pitchFamily="18" charset="0"/>
                                  <a:ea typeface="Cambria Math" panose="02040503050406030204" pitchFamily="18" charset="0"/>
                                  <a:cs typeface="Open Sans Light" pitchFamily="2" charset="0"/>
                                </a:rPr>
                                <m:t>3</m:t>
                              </m:r>
                            </m:sup>
                          </m:sSup>
                          <m:r>
                            <a:rPr lang="en-GB" sz="2400">
                              <a:latin typeface="Cambria Math" panose="02040503050406030204" pitchFamily="18" charset="0"/>
                              <a:ea typeface="Cambria Math" panose="02040503050406030204" pitchFamily="18" charset="0"/>
                              <a:cs typeface="Open Sans Light" pitchFamily="2" charset="0"/>
                            </a:rPr>
                            <m:t>⋅</m:t>
                          </m:r>
                          <m:sSup>
                            <m:sSupPr>
                              <m:ctrlPr>
                                <a:rPr lang="en-GB" sz="2400" i="1">
                                  <a:latin typeface="Cambria Math" panose="02040503050406030204" pitchFamily="18" charset="0"/>
                                  <a:ea typeface="Cambria Math" panose="02040503050406030204" pitchFamily="18" charset="0"/>
                                  <a:cs typeface="Open Sans Light" pitchFamily="2" charset="0"/>
                                </a:rPr>
                              </m:ctrlPr>
                            </m:sSupPr>
                            <m:e>
                              <m:d>
                                <m:dPr>
                                  <m:ctrlPr>
                                    <a:rPr lang="en-GB" sz="2400" i="1">
                                      <a:latin typeface="Cambria Math" panose="02040503050406030204" pitchFamily="18" charset="0"/>
                                      <a:ea typeface="Cambria Math" panose="02040503050406030204" pitchFamily="18" charset="0"/>
                                      <a:cs typeface="Open Sans Light" pitchFamily="2" charset="0"/>
                                    </a:rPr>
                                  </m:ctrlPr>
                                </m:dPr>
                                <m:e>
                                  <m:r>
                                    <a:rPr lang="en-GB" sz="2400">
                                      <a:latin typeface="Cambria Math" panose="02040503050406030204" pitchFamily="18" charset="0"/>
                                      <a:ea typeface="Cambria Math" panose="02040503050406030204" pitchFamily="18" charset="0"/>
                                      <a:cs typeface="Open Sans Light" pitchFamily="2" charset="0"/>
                                    </a:rPr>
                                    <m:t>1−</m:t>
                                  </m:r>
                                  <m:r>
                                    <m:rPr>
                                      <m:sty m:val="p"/>
                                    </m:rPr>
                                    <a:rPr lang="en-GB" sz="2400">
                                      <a:latin typeface="Cambria Math" panose="02040503050406030204" pitchFamily="18" charset="0"/>
                                      <a:ea typeface="Cambria Math" panose="02040503050406030204" pitchFamily="18" charset="0"/>
                                      <a:cs typeface="Open Sans Light" pitchFamily="2" charset="0"/>
                                    </a:rPr>
                                    <m:t>p</m:t>
                                  </m:r>
                                </m:e>
                              </m:d>
                            </m:e>
                            <m:sup>
                              <m:r>
                                <a:rPr lang="en-GB" sz="2400">
                                  <a:latin typeface="Cambria Math" panose="02040503050406030204" pitchFamily="18" charset="0"/>
                                  <a:ea typeface="Cambria Math" panose="02040503050406030204" pitchFamily="18" charset="0"/>
                                  <a:cs typeface="Open Sans Light" pitchFamily="2" charset="0"/>
                                </a:rPr>
                                <m:t>2</m:t>
                              </m:r>
                            </m:sup>
                          </m:sSup>
                        </m:e>
                      </m:d>
                      <m:r>
                        <a:rPr lang="en-GB" sz="2400" b="0" i="1" smtClean="0">
                          <a:latin typeface="Cambria Math" panose="02040503050406030204" pitchFamily="18" charset="0"/>
                          <a:ea typeface="Cambria Math" panose="02040503050406030204" pitchFamily="18" charset="0"/>
                          <a:cs typeface="Open Sans Light" pitchFamily="2" charset="0"/>
                        </a:rPr>
                        <m:t>=</m:t>
                      </m:r>
                      <m:f>
                        <m:fPr>
                          <m:ctrlPr>
                            <a:rPr lang="en-GB" sz="2400" b="0" i="1" smtClean="0">
                              <a:latin typeface="Cambria Math" panose="02040503050406030204" pitchFamily="18" charset="0"/>
                              <a:ea typeface="Cambria Math" panose="02040503050406030204" pitchFamily="18" charset="0"/>
                              <a:cs typeface="Open Sans Light" pitchFamily="2" charset="0"/>
                            </a:rPr>
                          </m:ctrlPr>
                        </m:fPr>
                        <m:num>
                          <m:r>
                            <a:rPr lang="en-GB" sz="2400" b="0" i="1" smtClean="0">
                              <a:latin typeface="Cambria Math" panose="02040503050406030204" pitchFamily="18" charset="0"/>
                              <a:ea typeface="Cambria Math" panose="02040503050406030204" pitchFamily="18" charset="0"/>
                              <a:cs typeface="Open Sans Light" pitchFamily="2" charset="0"/>
                            </a:rPr>
                            <m:t>120</m:t>
                          </m:r>
                        </m:num>
                        <m:den>
                          <m:r>
                            <a:rPr lang="en-GB" sz="2400" b="0" i="1" smtClean="0">
                              <a:latin typeface="Cambria Math" panose="02040503050406030204" pitchFamily="18" charset="0"/>
                              <a:ea typeface="Cambria Math" panose="02040503050406030204" pitchFamily="18" charset="0"/>
                              <a:cs typeface="Open Sans Light" pitchFamily="2" charset="0"/>
                            </a:rPr>
                            <m:t>12</m:t>
                          </m:r>
                        </m:den>
                      </m:f>
                      <m:d>
                        <m:dPr>
                          <m:ctrlPr>
                            <a:rPr lang="en-GB" sz="2400" b="0" i="1" smtClean="0">
                              <a:latin typeface="Cambria Math" panose="02040503050406030204" pitchFamily="18" charset="0"/>
                              <a:ea typeface="Cambria Math" panose="02040503050406030204" pitchFamily="18" charset="0"/>
                              <a:cs typeface="Open Sans Light" pitchFamily="2" charset="0"/>
                            </a:rPr>
                          </m:ctrlPr>
                        </m:dPr>
                        <m:e>
                          <m:sSup>
                            <m:sSupPr>
                              <m:ctrlPr>
                                <a:rPr lang="en-GB" sz="2400" b="0" i="1" smtClean="0">
                                  <a:latin typeface="Cambria Math" panose="02040503050406030204" pitchFamily="18" charset="0"/>
                                  <a:ea typeface="Cambria Math" panose="02040503050406030204" pitchFamily="18" charset="0"/>
                                  <a:cs typeface="Open Sans Light" pitchFamily="2" charset="0"/>
                                </a:rPr>
                              </m:ctrlPr>
                            </m:sSupPr>
                            <m:e>
                              <m:r>
                                <a:rPr lang="en-GB" sz="2400" b="0" i="1" smtClean="0">
                                  <a:latin typeface="Cambria Math" panose="02040503050406030204" pitchFamily="18" charset="0"/>
                                  <a:ea typeface="Cambria Math" panose="02040503050406030204" pitchFamily="18" charset="0"/>
                                  <a:cs typeface="Open Sans Light" pitchFamily="2" charset="0"/>
                                </a:rPr>
                                <m:t>0.5</m:t>
                              </m:r>
                            </m:e>
                            <m:sup>
                              <m:r>
                                <a:rPr lang="en-GB" sz="2400" b="0" i="1" smtClean="0">
                                  <a:latin typeface="Cambria Math" panose="02040503050406030204" pitchFamily="18" charset="0"/>
                                  <a:ea typeface="Cambria Math" panose="02040503050406030204" pitchFamily="18" charset="0"/>
                                  <a:cs typeface="Open Sans Light" pitchFamily="2" charset="0"/>
                                </a:rPr>
                                <m:t>3</m:t>
                              </m:r>
                            </m:sup>
                          </m:sSup>
                          <m:r>
                            <a:rPr lang="en-GB" sz="2400" b="0" i="1" smtClean="0">
                              <a:latin typeface="Cambria Math" panose="02040503050406030204" pitchFamily="18" charset="0"/>
                              <a:ea typeface="Cambria Math" panose="02040503050406030204" pitchFamily="18" charset="0"/>
                              <a:cs typeface="Open Sans Light" pitchFamily="2" charset="0"/>
                            </a:rPr>
                            <m:t>⋅</m:t>
                          </m:r>
                          <m:sSup>
                            <m:sSupPr>
                              <m:ctrlPr>
                                <a:rPr lang="en-GB" sz="2400" b="0" i="1" smtClean="0">
                                  <a:latin typeface="Cambria Math" panose="02040503050406030204" pitchFamily="18" charset="0"/>
                                  <a:ea typeface="Cambria Math" panose="02040503050406030204" pitchFamily="18" charset="0"/>
                                  <a:cs typeface="Open Sans Light" pitchFamily="2" charset="0"/>
                                </a:rPr>
                              </m:ctrlPr>
                            </m:sSupPr>
                            <m:e>
                              <m:r>
                                <a:rPr lang="en-GB" sz="2400" b="0" i="1" smtClean="0">
                                  <a:latin typeface="Cambria Math" panose="02040503050406030204" pitchFamily="18" charset="0"/>
                                  <a:ea typeface="Cambria Math" panose="02040503050406030204" pitchFamily="18" charset="0"/>
                                  <a:cs typeface="Open Sans Light" pitchFamily="2" charset="0"/>
                                </a:rPr>
                                <m:t>0.5</m:t>
                              </m:r>
                            </m:e>
                            <m:sup>
                              <m:r>
                                <a:rPr lang="en-GB" sz="2400" b="0" i="1" smtClean="0">
                                  <a:latin typeface="Cambria Math" panose="02040503050406030204" pitchFamily="18" charset="0"/>
                                  <a:ea typeface="Cambria Math" panose="02040503050406030204" pitchFamily="18" charset="0"/>
                                  <a:cs typeface="Open Sans Light" pitchFamily="2" charset="0"/>
                                </a:rPr>
                                <m:t>2</m:t>
                              </m:r>
                            </m:sup>
                          </m:sSup>
                        </m:e>
                      </m:d>
                    </m:oMath>
                  </m:oMathPara>
                </a14:m>
                <a:endParaRPr lang="en-GB" sz="2400" b="0" i="1" dirty="0">
                  <a:latin typeface="Cambria Math" panose="02040503050406030204" pitchFamily="18" charset="0"/>
                  <a:ea typeface="Cambria Math" panose="02040503050406030204" pitchFamily="18" charset="0"/>
                  <a:cs typeface="Open Sans Light" pitchFamily="2" charset="0"/>
                </a:endParaRPr>
              </a:p>
              <a:p>
                <a:endParaRPr lang="en-GB" sz="2400" b="0" i="1" dirty="0">
                  <a:latin typeface="Cambria Math" panose="02040503050406030204" pitchFamily="18" charset="0"/>
                  <a:ea typeface="Cambria Math" panose="02040503050406030204" pitchFamily="18" charset="0"/>
                  <a:cs typeface="Open Sans Light" pitchFamily="2" charset="0"/>
                </a:endParaRPr>
              </a:p>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ea typeface="Cambria Math" panose="02040503050406030204" pitchFamily="18" charset="0"/>
                          <a:cs typeface="Open Sans Light" pitchFamily="2" charset="0"/>
                        </a:rPr>
                        <m:t>=10⋅0.031=0.31!</m:t>
                      </m:r>
                    </m:oMath>
                  </m:oMathPara>
                </a14:m>
                <a:endParaRPr lang="en-GB" sz="2400" b="0" dirty="0">
                  <a:latin typeface="Open Sans Light" pitchFamily="2" charset="0"/>
                  <a:ea typeface="Cambria Math" panose="02040503050406030204" pitchFamily="18" charset="0"/>
                  <a:cs typeface="Open Sans Light" pitchFamily="2" charset="0"/>
                </a:endParaRPr>
              </a:p>
              <a:p>
                <a:pPr algn="ctr"/>
                <a:r>
                  <a:rPr lang="en-GB" sz="2400" b="0" dirty="0">
                    <a:latin typeface="Open Sans Light" pitchFamily="2" charset="0"/>
                    <a:ea typeface="Cambria Math" panose="02040503050406030204" pitchFamily="18" charset="0"/>
                    <a:cs typeface="Open Sans Light" pitchFamily="2" charset="0"/>
                  </a:rPr>
                  <a:t>(or a 5 in 16 chance)</a:t>
                </a:r>
              </a:p>
              <a:p>
                <a:r>
                  <a:rPr lang="en-GB" sz="2400" b="0" dirty="0">
                    <a:latin typeface="Open Sans Light" pitchFamily="2" charset="0"/>
                    <a:ea typeface="Open Sans Light" pitchFamily="2" charset="0"/>
                    <a:cs typeface="Open Sans Light" pitchFamily="2" charset="0"/>
                  </a:rPr>
                  <a:t> </a:t>
                </a:r>
                <a:endParaRPr lang="en-GB" sz="2400" b="0" dirty="0">
                  <a:latin typeface="Open Sans Light" pitchFamily="2" charset="0"/>
                  <a:ea typeface="Cambria Math" panose="02040503050406030204" pitchFamily="18" charset="0"/>
                  <a:cs typeface="Open Sans Light" pitchFamily="2" charset="0"/>
                </a:endParaRPr>
              </a:p>
            </p:txBody>
          </p:sp>
        </mc:Choice>
        <mc:Fallback xmlns="">
          <p:sp>
            <p:nvSpPr>
              <p:cNvPr id="6" name="TextBox 5">
                <a:extLst>
                  <a:ext uri="{FF2B5EF4-FFF2-40B4-BE49-F238E27FC236}">
                    <a16:creationId xmlns:a16="http://schemas.microsoft.com/office/drawing/2014/main" id="{25491E36-DA9D-0847-C7EA-494E3D564A29}"/>
                  </a:ext>
                </a:extLst>
              </p:cNvPr>
              <p:cNvSpPr txBox="1">
                <a:spLocks noRot="1" noChangeAspect="1" noMove="1" noResize="1" noEditPoints="1" noAdjustHandles="1" noChangeArrowheads="1" noChangeShapeType="1" noTextEdit="1"/>
              </p:cNvSpPr>
              <p:nvPr/>
            </p:nvSpPr>
            <p:spPr>
              <a:xfrm>
                <a:off x="256943" y="3626743"/>
                <a:ext cx="6508068" cy="3100849"/>
              </a:xfrm>
              <a:prstGeom prst="rect">
                <a:avLst/>
              </a:prstGeom>
              <a:blipFill>
                <a:blip r:embed="rId5"/>
                <a:stretch>
                  <a:fillRect/>
                </a:stretch>
              </a:blipFill>
            </p:spPr>
            <p:txBody>
              <a:bodyPr/>
              <a:lstStyle/>
              <a:p>
                <a:r>
                  <a:rPr lang="en-GB">
                    <a:noFill/>
                  </a:rPr>
                  <a:t> </a:t>
                </a:r>
              </a:p>
            </p:txBody>
          </p:sp>
        </mc:Fallback>
      </mc:AlternateContent>
      <p:pic>
        <p:nvPicPr>
          <p:cNvPr id="8" name="Picture 7" descr="A hand giving a thumbs up&#10;&#10;Description automatically generated">
            <a:extLst>
              <a:ext uri="{FF2B5EF4-FFF2-40B4-BE49-F238E27FC236}">
                <a16:creationId xmlns:a16="http://schemas.microsoft.com/office/drawing/2014/main" id="{F4000784-5001-8B0B-280C-5748289814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4038" y="1252613"/>
            <a:ext cx="3860007" cy="2176387"/>
          </a:xfrm>
          <a:prstGeom prst="rect">
            <a:avLst/>
          </a:prstGeom>
          <a:ln>
            <a:noFill/>
          </a:ln>
          <a:effectLst>
            <a:softEdge rad="112500"/>
          </a:effectLst>
        </p:spPr>
      </p:pic>
      <p:sp>
        <p:nvSpPr>
          <p:cNvPr id="9" name="TextBox 8">
            <a:extLst>
              <a:ext uri="{FF2B5EF4-FFF2-40B4-BE49-F238E27FC236}">
                <a16:creationId xmlns:a16="http://schemas.microsoft.com/office/drawing/2014/main" id="{866CA6B2-E99E-3DE1-88E6-91C9F961308E}"/>
              </a:ext>
            </a:extLst>
          </p:cNvPr>
          <p:cNvSpPr txBox="1"/>
          <p:nvPr/>
        </p:nvSpPr>
        <p:spPr>
          <a:xfrm>
            <a:off x="516467" y="1372467"/>
            <a:ext cx="7201689" cy="461665"/>
          </a:xfrm>
          <a:prstGeom prst="rect">
            <a:avLst/>
          </a:prstGeom>
          <a:noFill/>
        </p:spPr>
        <p:txBody>
          <a:bodyPr wrap="square">
            <a:spAutoFit/>
          </a:bodyPr>
          <a:lstStyle/>
          <a:p>
            <a:r>
              <a:rPr lang="en-GB" sz="2400" dirty="0">
                <a:latin typeface="Open Sans Light" pitchFamily="2" charset="0"/>
                <a:ea typeface="Open Sans Light" pitchFamily="2" charset="0"/>
                <a:cs typeface="Open Sans Light" pitchFamily="2" charset="0"/>
              </a:rPr>
              <a:t>The number of k-combinations of n elements is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A266B9-6839-304F-42EB-9791775920A7}"/>
                  </a:ext>
                </a:extLst>
              </p:cNvPr>
              <p:cNvSpPr txBox="1"/>
              <p:nvPr/>
            </p:nvSpPr>
            <p:spPr>
              <a:xfrm>
                <a:off x="360729" y="1834132"/>
                <a:ext cx="6057253" cy="669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i="1" smtClean="0">
                              <a:latin typeface="Cambria Math" panose="02040503050406030204" pitchFamily="18" charset="0"/>
                              <a:ea typeface="Open Sans Light" pitchFamily="2" charset="0"/>
                              <a:cs typeface="Open Sans Light" pitchFamily="2" charset="0"/>
                            </a:rPr>
                          </m:ctrlPr>
                        </m:sSubPr>
                        <m:e>
                          <m:r>
                            <m:rPr>
                              <m:sty m:val="p"/>
                            </m:rPr>
                            <a:rPr lang="en-GB" sz="1800" b="0" i="0" smtClean="0">
                              <a:latin typeface="Cambria Math" panose="02040503050406030204" pitchFamily="18" charset="0"/>
                              <a:ea typeface="Open Sans Light" pitchFamily="2" charset="0"/>
                              <a:cs typeface="Open Sans Light" pitchFamily="2" charset="0"/>
                            </a:rPr>
                            <m:t>C</m:t>
                          </m:r>
                        </m:e>
                        <m:sub>
                          <m:r>
                            <m:rPr>
                              <m:sty m:val="p"/>
                            </m:rPr>
                            <a:rPr lang="en-GB" sz="1800" b="0" i="0" smtClean="0">
                              <a:latin typeface="Cambria Math" panose="02040503050406030204" pitchFamily="18" charset="0"/>
                              <a:ea typeface="Open Sans Light" pitchFamily="2" charset="0"/>
                              <a:cs typeface="Open Sans Light" pitchFamily="2" charset="0"/>
                            </a:rPr>
                            <m:t>n</m:t>
                          </m:r>
                          <m:r>
                            <a:rPr lang="en-GB" sz="1800" b="0" i="0" smtClean="0">
                              <a:latin typeface="Cambria Math" panose="02040503050406030204" pitchFamily="18" charset="0"/>
                              <a:ea typeface="Open Sans Light" pitchFamily="2" charset="0"/>
                              <a:cs typeface="Open Sans Light" pitchFamily="2" charset="0"/>
                            </a:rPr>
                            <m:t>,</m:t>
                          </m:r>
                          <m:r>
                            <m:rPr>
                              <m:sty m:val="p"/>
                            </m:rPr>
                            <a:rPr lang="en-GB" sz="1800" b="0" i="0" smtClean="0">
                              <a:latin typeface="Cambria Math" panose="02040503050406030204" pitchFamily="18" charset="0"/>
                              <a:ea typeface="Open Sans Light" pitchFamily="2" charset="0"/>
                              <a:cs typeface="Open Sans Light" pitchFamily="2" charset="0"/>
                            </a:rPr>
                            <m:t>k</m:t>
                          </m:r>
                        </m:sub>
                      </m:sSub>
                      <m:r>
                        <a:rPr lang="en-GB" sz="1800" b="0" i="0" smtClean="0">
                          <a:latin typeface="Cambria Math" panose="02040503050406030204" pitchFamily="18" charset="0"/>
                          <a:ea typeface="Open Sans Light" pitchFamily="2" charset="0"/>
                          <a:cs typeface="Open Sans Light" pitchFamily="2" charset="0"/>
                        </a:rPr>
                        <m:t>= </m:t>
                      </m:r>
                      <m:d>
                        <m:dPr>
                          <m:ctrlPr>
                            <a:rPr lang="en-GB" sz="1800" b="0" i="1" smtClean="0">
                              <a:latin typeface="Cambria Math" panose="02040503050406030204" pitchFamily="18" charset="0"/>
                              <a:ea typeface="Open Sans Light" pitchFamily="2" charset="0"/>
                              <a:cs typeface="Open Sans Light" pitchFamily="2" charset="0"/>
                            </a:rPr>
                          </m:ctrlPr>
                        </m:dPr>
                        <m:e>
                          <m:f>
                            <m:fPr>
                              <m:type m:val="noBar"/>
                              <m:ctrlPr>
                                <a:rPr lang="en-GB" sz="1800" b="0" i="1" smtClean="0">
                                  <a:latin typeface="Cambria Math" panose="02040503050406030204" pitchFamily="18" charset="0"/>
                                  <a:ea typeface="Open Sans Light" pitchFamily="2" charset="0"/>
                                  <a:cs typeface="Open Sans Light" pitchFamily="2" charset="0"/>
                                </a:rPr>
                              </m:ctrlPr>
                            </m:fPr>
                            <m:num>
                              <m:r>
                                <m:rPr>
                                  <m:sty m:val="p"/>
                                </m:rPr>
                                <a:rPr lang="en-GB" sz="1800" b="0" i="0" smtClean="0">
                                  <a:latin typeface="Cambria Math" panose="02040503050406030204" pitchFamily="18" charset="0"/>
                                  <a:ea typeface="Open Sans Light" pitchFamily="2" charset="0"/>
                                  <a:cs typeface="Open Sans Light" pitchFamily="2" charset="0"/>
                                </a:rPr>
                                <m:t>n</m:t>
                              </m:r>
                            </m:num>
                            <m:den>
                              <m:r>
                                <m:rPr>
                                  <m:sty m:val="p"/>
                                </m:rPr>
                                <a:rPr lang="en-GB" sz="1800" b="0" i="0" smtClean="0">
                                  <a:latin typeface="Cambria Math" panose="02040503050406030204" pitchFamily="18" charset="0"/>
                                  <a:ea typeface="Open Sans Light" pitchFamily="2" charset="0"/>
                                  <a:cs typeface="Open Sans Light" pitchFamily="2" charset="0"/>
                                </a:rPr>
                                <m:t>k</m:t>
                              </m:r>
                            </m:den>
                          </m:f>
                        </m:e>
                      </m:d>
                      <m:r>
                        <a:rPr lang="en-GB" sz="1800" b="0" i="0" smtClean="0">
                          <a:latin typeface="Cambria Math" panose="02040503050406030204" pitchFamily="18" charset="0"/>
                          <a:ea typeface="Open Sans Light" pitchFamily="2" charset="0"/>
                          <a:cs typeface="Open Sans Light" pitchFamily="2" charset="0"/>
                        </a:rPr>
                        <m:t>=</m:t>
                      </m:r>
                      <m:f>
                        <m:fPr>
                          <m:ctrlPr>
                            <a:rPr lang="en-GB" sz="1800" b="0" i="1" smtClean="0">
                              <a:latin typeface="Cambria Math" panose="02040503050406030204" pitchFamily="18" charset="0"/>
                              <a:ea typeface="Open Sans Light" pitchFamily="2" charset="0"/>
                              <a:cs typeface="Open Sans Light" pitchFamily="2" charset="0"/>
                            </a:rPr>
                          </m:ctrlPr>
                        </m:fPr>
                        <m:num>
                          <m:r>
                            <m:rPr>
                              <m:sty m:val="p"/>
                            </m:rPr>
                            <a:rPr lang="en-GB" sz="1800" b="0" i="0" smtClean="0">
                              <a:latin typeface="Cambria Math" panose="02040503050406030204" pitchFamily="18" charset="0"/>
                              <a:ea typeface="Open Sans Light" pitchFamily="2" charset="0"/>
                              <a:cs typeface="Open Sans Light" pitchFamily="2" charset="0"/>
                            </a:rPr>
                            <m:t>n</m:t>
                          </m:r>
                          <m:r>
                            <a:rPr lang="en-GB" sz="1800" b="0" i="0" smtClean="0">
                              <a:latin typeface="Cambria Math" panose="02040503050406030204" pitchFamily="18" charset="0"/>
                              <a:ea typeface="Open Sans Light" pitchFamily="2" charset="0"/>
                              <a:cs typeface="Open Sans Light" pitchFamily="2" charset="0"/>
                            </a:rPr>
                            <m:t>!</m:t>
                          </m:r>
                        </m:num>
                        <m:den>
                          <m:r>
                            <m:rPr>
                              <m:sty m:val="p"/>
                            </m:rPr>
                            <a:rPr lang="en-GB" sz="1800" b="0" i="0" smtClean="0">
                              <a:latin typeface="Cambria Math" panose="02040503050406030204" pitchFamily="18" charset="0"/>
                              <a:ea typeface="Open Sans Light" pitchFamily="2" charset="0"/>
                              <a:cs typeface="Open Sans Light" pitchFamily="2" charset="0"/>
                            </a:rPr>
                            <m:t>k</m:t>
                          </m:r>
                          <m:r>
                            <a:rPr lang="en-GB" sz="1800" b="0" i="0" smtClean="0">
                              <a:latin typeface="Cambria Math" panose="02040503050406030204" pitchFamily="18" charset="0"/>
                              <a:ea typeface="Open Sans Light" pitchFamily="2" charset="0"/>
                              <a:cs typeface="Open Sans Light" pitchFamily="2" charset="0"/>
                            </a:rPr>
                            <m:t>!⋅</m:t>
                          </m:r>
                          <m:d>
                            <m:dPr>
                              <m:ctrlPr>
                                <a:rPr lang="en-GB" sz="1800" b="0" i="1" smtClean="0">
                                  <a:latin typeface="Cambria Math" panose="02040503050406030204" pitchFamily="18" charset="0"/>
                                  <a:ea typeface="Cambria Math" panose="02040503050406030204" pitchFamily="18" charset="0"/>
                                  <a:cs typeface="Open Sans Light" pitchFamily="2" charset="0"/>
                                </a:rPr>
                              </m:ctrlPr>
                            </m:dPr>
                            <m:e>
                              <m:r>
                                <m:rPr>
                                  <m:sty m:val="p"/>
                                </m:rPr>
                                <a:rPr lang="en-GB" sz="1800" b="0" i="0" smtClean="0">
                                  <a:latin typeface="Cambria Math" panose="02040503050406030204" pitchFamily="18" charset="0"/>
                                  <a:ea typeface="Cambria Math" panose="02040503050406030204" pitchFamily="18" charset="0"/>
                                  <a:cs typeface="Open Sans Light" pitchFamily="2" charset="0"/>
                                </a:rPr>
                                <m:t>n</m:t>
                              </m:r>
                              <m:r>
                                <a:rPr lang="en-GB" sz="1800" b="0" i="0" smtClean="0">
                                  <a:latin typeface="Cambria Math" panose="02040503050406030204" pitchFamily="18" charset="0"/>
                                  <a:ea typeface="Cambria Math" panose="02040503050406030204" pitchFamily="18" charset="0"/>
                                  <a:cs typeface="Open Sans Light" pitchFamily="2" charset="0"/>
                                </a:rPr>
                                <m:t>−</m:t>
                              </m:r>
                              <m:r>
                                <m:rPr>
                                  <m:sty m:val="p"/>
                                </m:rPr>
                                <a:rPr lang="en-GB" sz="1800" b="0" i="0" smtClean="0">
                                  <a:latin typeface="Cambria Math" panose="02040503050406030204" pitchFamily="18" charset="0"/>
                                  <a:ea typeface="Cambria Math" panose="02040503050406030204" pitchFamily="18" charset="0"/>
                                  <a:cs typeface="Open Sans Light" pitchFamily="2" charset="0"/>
                                </a:rPr>
                                <m:t>k</m:t>
                              </m:r>
                            </m:e>
                          </m:d>
                          <m:r>
                            <a:rPr lang="en-GB" sz="1800" b="0" i="0" smtClean="0">
                              <a:latin typeface="Cambria Math" panose="02040503050406030204" pitchFamily="18" charset="0"/>
                              <a:ea typeface="Cambria Math" panose="02040503050406030204" pitchFamily="18" charset="0"/>
                              <a:cs typeface="Open Sans Light" pitchFamily="2" charset="0"/>
                            </a:rPr>
                            <m:t>!</m:t>
                          </m:r>
                        </m:den>
                      </m:f>
                    </m:oMath>
                  </m:oMathPara>
                </a14:m>
                <a:endParaRPr lang="en-GB" sz="1800" dirty="0">
                  <a:latin typeface="Open Sans Light" pitchFamily="2" charset="0"/>
                  <a:ea typeface="Open Sans Light" pitchFamily="2" charset="0"/>
                  <a:cs typeface="Open Sans Light" pitchFamily="2" charset="0"/>
                </a:endParaRPr>
              </a:p>
            </p:txBody>
          </p:sp>
        </mc:Choice>
        <mc:Fallback xmlns="">
          <p:sp>
            <p:nvSpPr>
              <p:cNvPr id="12" name="TextBox 11">
                <a:extLst>
                  <a:ext uri="{FF2B5EF4-FFF2-40B4-BE49-F238E27FC236}">
                    <a16:creationId xmlns:a16="http://schemas.microsoft.com/office/drawing/2014/main" id="{C2A266B9-6839-304F-42EB-9791775920A7}"/>
                  </a:ext>
                </a:extLst>
              </p:cNvPr>
              <p:cNvSpPr txBox="1">
                <a:spLocks noRot="1" noChangeAspect="1" noMove="1" noResize="1" noEditPoints="1" noAdjustHandles="1" noChangeArrowheads="1" noChangeShapeType="1" noTextEdit="1"/>
              </p:cNvSpPr>
              <p:nvPr/>
            </p:nvSpPr>
            <p:spPr>
              <a:xfrm>
                <a:off x="360729" y="1834132"/>
                <a:ext cx="6057253" cy="669094"/>
              </a:xfrm>
              <a:prstGeom prst="rect">
                <a:avLst/>
              </a:prstGeom>
              <a:blipFill>
                <a:blip r:embed="rId7"/>
                <a:stretch>
                  <a:fillRect/>
                </a:stretch>
              </a:blipFill>
            </p:spPr>
            <p:txBody>
              <a:bodyPr/>
              <a:lstStyle/>
              <a:p>
                <a:r>
                  <a:rPr lang="en-GB">
                    <a:noFill/>
                  </a:rPr>
                  <a:t> </a:t>
                </a:r>
              </a:p>
            </p:txBody>
          </p:sp>
        </mc:Fallback>
      </mc:AlternateContent>
      <p:sp>
        <p:nvSpPr>
          <p:cNvPr id="14" name="TextBox 13">
            <a:extLst>
              <a:ext uri="{FF2B5EF4-FFF2-40B4-BE49-F238E27FC236}">
                <a16:creationId xmlns:a16="http://schemas.microsoft.com/office/drawing/2014/main" id="{4DC39411-77FC-5B81-0E49-36D176FF3330}"/>
              </a:ext>
            </a:extLst>
          </p:cNvPr>
          <p:cNvSpPr txBox="1"/>
          <p:nvPr/>
        </p:nvSpPr>
        <p:spPr>
          <a:xfrm>
            <a:off x="516467" y="2649486"/>
            <a:ext cx="7201689" cy="830997"/>
          </a:xfrm>
          <a:prstGeom prst="rect">
            <a:avLst/>
          </a:prstGeom>
          <a:noFill/>
        </p:spPr>
        <p:txBody>
          <a:bodyPr wrap="square">
            <a:spAutoFit/>
          </a:bodyPr>
          <a:lstStyle/>
          <a:p>
            <a:r>
              <a:rPr lang="en-GB" sz="2400" dirty="0">
                <a:latin typeface="Open Sans Light" pitchFamily="2" charset="0"/>
                <a:ea typeface="Open Sans Light" pitchFamily="2" charset="0"/>
                <a:cs typeface="Open Sans Light" pitchFamily="2" charset="0"/>
              </a:rPr>
              <a:t>Probability of any combination of 3 heads occurring = sum of all individual probabilities</a:t>
            </a:r>
          </a:p>
        </p:txBody>
      </p:sp>
    </p:spTree>
    <p:extLst>
      <p:ext uri="{BB962C8B-B14F-4D97-AF65-F5344CB8AC3E}">
        <p14:creationId xmlns:p14="http://schemas.microsoft.com/office/powerpoint/2010/main" val="38332997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{1E704D3A-4A7D-44A5-BE81-22B5AE7C2630}tf12214701_win32</Template>
  <TotalTime>20990</TotalTime>
  <Words>3505</Words>
  <Application>Microsoft Office PowerPoint</Application>
  <PresentationFormat>Widescreen</PresentationFormat>
  <Paragraphs>179</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Arial</vt:lpstr>
      <vt:lpstr>Calibri</vt:lpstr>
      <vt:lpstr>Cambria Math</vt:lpstr>
      <vt:lpstr>Goudy Old Style</vt:lpstr>
      <vt:lpstr>Open Sans ExtraBold</vt:lpstr>
      <vt:lpstr>Open Sans Light</vt:lpstr>
      <vt:lpstr>Wingdings 2</vt:lpstr>
      <vt:lpstr>SlateVTI</vt:lpstr>
      <vt:lpstr>Random Variables</vt:lpstr>
      <vt:lpstr>RANDOM VARIABLES</vt:lpstr>
      <vt:lpstr>PROBABILITY DISTRIBUTION</vt:lpstr>
      <vt:lpstr>PARAMETERS OF PROBABILITY DISTRIBUTION</vt:lpstr>
      <vt:lpstr>PARAMETERS OF OUR EXAMPLE</vt:lpstr>
      <vt:lpstr>USUAL/UNUSUAL VALUES</vt:lpstr>
      <vt:lpstr>BINOMIAL PROBABILITY DISTRIBUTION</vt:lpstr>
      <vt:lpstr>BINOMIAL PROBABILITY FORMULA</vt:lpstr>
      <vt:lpstr>BINOMIAL PROBABILITY FORMULA</vt:lpstr>
      <vt:lpstr>BINOMIAL PROBABILITY FORMULA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Daniel Rough (Staff)</dc:creator>
  <cp:lastModifiedBy>Daniel Rough (Staff)</cp:lastModifiedBy>
  <cp:revision>97</cp:revision>
  <dcterms:created xsi:type="dcterms:W3CDTF">2022-08-28T16:23:51Z</dcterms:created>
  <dcterms:modified xsi:type="dcterms:W3CDTF">2024-01-28T16:40:57Z</dcterms:modified>
</cp:coreProperties>
</file>